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08"/>
  </p:notesMasterIdLst>
  <p:sldIdLst>
    <p:sldId id="256" r:id="rId2"/>
    <p:sldId id="257" r:id="rId3"/>
    <p:sldId id="275" r:id="rId4"/>
    <p:sldId id="362" r:id="rId5"/>
    <p:sldId id="258" r:id="rId6"/>
    <p:sldId id="291" r:id="rId7"/>
    <p:sldId id="259" r:id="rId8"/>
    <p:sldId id="357" r:id="rId9"/>
    <p:sldId id="262" r:id="rId10"/>
    <p:sldId id="271" r:id="rId11"/>
    <p:sldId id="260" r:id="rId12"/>
    <p:sldId id="261" r:id="rId13"/>
    <p:sldId id="263" r:id="rId14"/>
    <p:sldId id="264" r:id="rId15"/>
    <p:sldId id="265" r:id="rId16"/>
    <p:sldId id="358" r:id="rId17"/>
    <p:sldId id="266" r:id="rId18"/>
    <p:sldId id="310" r:id="rId19"/>
    <p:sldId id="268" r:id="rId20"/>
    <p:sldId id="269" r:id="rId21"/>
    <p:sldId id="267" r:id="rId22"/>
    <p:sldId id="270" r:id="rId23"/>
    <p:sldId id="272" r:id="rId24"/>
    <p:sldId id="359" r:id="rId25"/>
    <p:sldId id="273" r:id="rId26"/>
    <p:sldId id="274" r:id="rId27"/>
    <p:sldId id="309" r:id="rId28"/>
    <p:sldId id="311" r:id="rId29"/>
    <p:sldId id="276" r:id="rId30"/>
    <p:sldId id="277" r:id="rId31"/>
    <p:sldId id="278" r:id="rId32"/>
    <p:sldId id="279" r:id="rId33"/>
    <p:sldId id="280" r:id="rId34"/>
    <p:sldId id="281" r:id="rId35"/>
    <p:sldId id="287" r:id="rId36"/>
    <p:sldId id="282" r:id="rId37"/>
    <p:sldId id="286" r:id="rId38"/>
    <p:sldId id="300" r:id="rId39"/>
    <p:sldId id="363" r:id="rId40"/>
    <p:sldId id="288" r:id="rId41"/>
    <p:sldId id="289" r:id="rId42"/>
    <p:sldId id="290" r:id="rId43"/>
    <p:sldId id="283" r:id="rId44"/>
    <p:sldId id="284" r:id="rId45"/>
    <p:sldId id="285" r:id="rId46"/>
    <p:sldId id="360" r:id="rId47"/>
    <p:sldId id="293" r:id="rId48"/>
    <p:sldId id="294" r:id="rId49"/>
    <p:sldId id="292" r:id="rId50"/>
    <p:sldId id="296" r:id="rId51"/>
    <p:sldId id="297" r:id="rId52"/>
    <p:sldId id="295" r:id="rId53"/>
    <p:sldId id="298" r:id="rId54"/>
    <p:sldId id="299" r:id="rId55"/>
    <p:sldId id="304" r:id="rId56"/>
    <p:sldId id="301" r:id="rId57"/>
    <p:sldId id="303" r:id="rId58"/>
    <p:sldId id="302" r:id="rId59"/>
    <p:sldId id="305" r:id="rId60"/>
    <p:sldId id="306" r:id="rId61"/>
    <p:sldId id="307" r:id="rId62"/>
    <p:sldId id="308" r:id="rId63"/>
    <p:sldId id="312" r:id="rId64"/>
    <p:sldId id="313" r:id="rId65"/>
    <p:sldId id="314" r:id="rId66"/>
    <p:sldId id="361" r:id="rId67"/>
    <p:sldId id="316" r:id="rId68"/>
    <p:sldId id="317" r:id="rId69"/>
    <p:sldId id="318" r:id="rId70"/>
    <p:sldId id="327" r:id="rId71"/>
    <p:sldId id="329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8" r:id="rId81"/>
    <p:sldId id="331" r:id="rId82"/>
    <p:sldId id="330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8" r:id="rId92"/>
    <p:sldId id="349" r:id="rId93"/>
    <p:sldId id="350" r:id="rId94"/>
    <p:sldId id="342" r:id="rId95"/>
    <p:sldId id="332" r:id="rId96"/>
    <p:sldId id="345" r:id="rId97"/>
    <p:sldId id="346" r:id="rId98"/>
    <p:sldId id="344" r:id="rId99"/>
    <p:sldId id="333" r:id="rId100"/>
    <p:sldId id="347" r:id="rId101"/>
    <p:sldId id="351" r:id="rId102"/>
    <p:sldId id="352" r:id="rId103"/>
    <p:sldId id="356" r:id="rId104"/>
    <p:sldId id="353" r:id="rId105"/>
    <p:sldId id="354" r:id="rId106"/>
    <p:sldId id="355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84E43FC-3B7C-4DEC-B4E3-C9EF815A6BFA}">
          <p14:sldIdLst>
            <p14:sldId id="256"/>
            <p14:sldId id="257"/>
            <p14:sldId id="275"/>
            <p14:sldId id="362"/>
          </p14:sldIdLst>
        </p14:section>
        <p14:section name="Group Policy Overview" id="{76CF334F-6EA0-4947-BB91-896BAB987BB2}">
          <p14:sldIdLst>
            <p14:sldId id="258"/>
            <p14:sldId id="291"/>
            <p14:sldId id="259"/>
            <p14:sldId id="357"/>
            <p14:sldId id="262"/>
            <p14:sldId id="271"/>
            <p14:sldId id="260"/>
            <p14:sldId id="261"/>
          </p14:sldIdLst>
        </p14:section>
        <p14:section name="The GPMC" id="{17080D13-E348-4CD7-8B99-94CC3E799F00}">
          <p14:sldIdLst>
            <p14:sldId id="263"/>
            <p14:sldId id="264"/>
            <p14:sldId id="265"/>
            <p14:sldId id="358"/>
            <p14:sldId id="266"/>
            <p14:sldId id="310"/>
            <p14:sldId id="268"/>
            <p14:sldId id="269"/>
            <p14:sldId id="267"/>
          </p14:sldIdLst>
        </p14:section>
        <p14:section name="Group Policy Updates" id="{EACA44C7-FDE0-4E9C-85CE-7CB32B41312A}">
          <p14:sldIdLst>
            <p14:sldId id="270"/>
            <p14:sldId id="272"/>
            <p14:sldId id="359"/>
            <p14:sldId id="273"/>
            <p14:sldId id="274"/>
          </p14:sldIdLst>
        </p14:section>
        <p14:section name="Group Policy Results" id="{E95FED25-EF8A-4359-81B2-8BB40545D2CC}">
          <p14:sldIdLst>
            <p14:sldId id="309"/>
            <p14:sldId id="311"/>
            <p14:sldId id="276"/>
            <p14:sldId id="277"/>
            <p14:sldId id="278"/>
            <p14:sldId id="279"/>
            <p14:sldId id="280"/>
          </p14:sldIdLst>
        </p14:section>
        <p14:section name="Scoping and Permissions" id="{3CB67604-760C-40BC-816F-F1241DC37AAD}">
          <p14:sldIdLst>
            <p14:sldId id="281"/>
            <p14:sldId id="287"/>
            <p14:sldId id="282"/>
            <p14:sldId id="286"/>
            <p14:sldId id="300"/>
            <p14:sldId id="363"/>
            <p14:sldId id="288"/>
            <p14:sldId id="289"/>
            <p14:sldId id="290"/>
            <p14:sldId id="283"/>
            <p14:sldId id="284"/>
            <p14:sldId id="285"/>
            <p14:sldId id="360"/>
          </p14:sldIdLst>
        </p14:section>
        <p14:section name="Playing with Processing" id="{47B277E1-3F70-465C-B7C1-B943C7F897C8}">
          <p14:sldIdLst>
            <p14:sldId id="293"/>
            <p14:sldId id="294"/>
            <p14:sldId id="292"/>
            <p14:sldId id="296"/>
            <p14:sldId id="297"/>
            <p14:sldId id="295"/>
            <p14:sldId id="298"/>
            <p14:sldId id="299"/>
            <p14:sldId id="304"/>
            <p14:sldId id="301"/>
            <p14:sldId id="303"/>
            <p14:sldId id="302"/>
            <p14:sldId id="305"/>
            <p14:sldId id="306"/>
            <p14:sldId id="307"/>
          </p14:sldIdLst>
        </p14:section>
        <p14:section name="Loopback" id="{1F44CC30-7833-42A0-AF9F-DF416D26053F}">
          <p14:sldIdLst>
            <p14:sldId id="308"/>
            <p14:sldId id="312"/>
            <p14:sldId id="313"/>
            <p14:sldId id="314"/>
            <p14:sldId id="361"/>
            <p14:sldId id="316"/>
            <p14:sldId id="317"/>
          </p14:sldIdLst>
        </p14:section>
        <p14:section name="ADMX" id="{FB678FD5-00E5-4D22-9996-C1EEF48433FA}">
          <p14:sldIdLst>
            <p14:sldId id="318"/>
            <p14:sldId id="327"/>
            <p14:sldId id="329"/>
            <p14:sldId id="319"/>
            <p14:sldId id="320"/>
            <p14:sldId id="321"/>
            <p14:sldId id="322"/>
          </p14:sldIdLst>
        </p14:section>
        <p14:section name="Central Store" id="{DFC3CE58-E125-4474-817C-A0E873D7BBF0}">
          <p14:sldIdLst>
            <p14:sldId id="323"/>
            <p14:sldId id="324"/>
            <p14:sldId id="325"/>
            <p14:sldId id="326"/>
          </p14:sldIdLst>
        </p14:section>
        <p14:section name="Group Policy Preferences" id="{69AE0A9D-8779-4492-934A-FB05FCDF055F}">
          <p14:sldIdLst>
            <p14:sldId id="328"/>
            <p14:sldId id="331"/>
            <p14:sldId id="330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8"/>
            <p14:sldId id="349"/>
            <p14:sldId id="350"/>
            <p14:sldId id="342"/>
            <p14:sldId id="332"/>
            <p14:sldId id="345"/>
            <p14:sldId id="346"/>
            <p14:sldId id="344"/>
            <p14:sldId id="333"/>
            <p14:sldId id="347"/>
          </p14:sldIdLst>
        </p14:section>
        <p14:section name="Security" id="{F65749E1-869B-456D-BB19-FAAB790D086C}">
          <p14:sldIdLst>
            <p14:sldId id="351"/>
            <p14:sldId id="352"/>
            <p14:sldId id="356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Moody" initials="JM" lastIdx="1" clrIdx="0">
    <p:extLst>
      <p:ext uri="{19B8F6BF-5375-455C-9EA6-DF929625EA0E}">
        <p15:presenceInfo xmlns:p15="http://schemas.microsoft.com/office/powerpoint/2012/main" userId="278d3d23d3e6a6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3512" autoAdjust="0"/>
  </p:normalViewPr>
  <p:slideViewPr>
    <p:cSldViewPr snapToGrid="0">
      <p:cViewPr varScale="1">
        <p:scale>
          <a:sx n="90" d="100"/>
          <a:sy n="90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ommentAuthors" Target="commentAuthor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EA72-41CF-49FB-9587-A652608DBD33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5F232-206C-455E-A2DF-476130C656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2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5F232-206C-455E-A2DF-476130C656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9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6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45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4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6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27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5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9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1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0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4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9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0F723A1-B2B1-4963-9030-D847D56C70B6}" type="datetimeFigureOut">
              <a:rPr lang="en-US" smtClean="0"/>
              <a:t>5/16/2013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D26B533-325F-43F6-BF6A-CEC64F611B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96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Preferences to Software and Everything in Between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2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 of a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single GPO lets you configure options that are processed by many Client Side Extensions (CSEs)</a:t>
            </a:r>
          </a:p>
          <a:p>
            <a:r>
              <a:rPr lang="en-US" dirty="0" smtClean="0"/>
              <a:t>CSEs add functionality to GP</a:t>
            </a:r>
          </a:p>
          <a:p>
            <a:pPr lvl="1"/>
            <a:r>
              <a:rPr lang="en-US" dirty="0" smtClean="0"/>
              <a:t>Software Installation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Registry</a:t>
            </a:r>
          </a:p>
          <a:p>
            <a:pPr lvl="1"/>
            <a:r>
              <a:rPr lang="en-US" dirty="0" smtClean="0"/>
              <a:t>Each Preference: Printers, Files</a:t>
            </a:r>
          </a:p>
          <a:p>
            <a:r>
              <a:rPr lang="en-US" dirty="0" smtClean="0"/>
              <a:t>Full list: </a:t>
            </a:r>
            <a:r>
              <a:rPr lang="en-US" sz="2200" dirty="0" smtClean="0"/>
              <a:t>HKLM\SOFTWARE\Microsoft\Windows NT\CurrentVersion\Winlogon\GPExtensions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33" y="1690688"/>
            <a:ext cx="4316813" cy="1458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33" y="3338382"/>
            <a:ext cx="4696406" cy="35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file preference</a:t>
            </a:r>
          </a:p>
          <a:p>
            <a:r>
              <a:rPr lang="en-US" dirty="0" smtClean="0"/>
              <a:t>Create a printer preference (printer already installed on DC)</a:t>
            </a:r>
          </a:p>
          <a:p>
            <a:r>
              <a:rPr lang="en-US" dirty="0" smtClean="0"/>
              <a:t>Create an IE preference – enable certain settings.</a:t>
            </a:r>
          </a:p>
          <a:p>
            <a:endParaRPr lang="en-US" dirty="0"/>
          </a:p>
          <a:p>
            <a:r>
              <a:rPr lang="en-US" dirty="0" smtClean="0"/>
              <a:t>Create ILTs for each preference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408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Found under Computer Configuration\Windows Settings\Security Settings</a:t>
            </a:r>
          </a:p>
          <a:p>
            <a:r>
              <a:rPr lang="en-US" dirty="0" smtClean="0"/>
              <a:t>Manage rights, auditing, local machine settings</a:t>
            </a:r>
          </a:p>
          <a:p>
            <a:r>
              <a:rPr lang="en-US" dirty="0" smtClean="0"/>
              <a:t>Manage Group Membership</a:t>
            </a:r>
          </a:p>
          <a:p>
            <a:r>
              <a:rPr lang="en-US" dirty="0" smtClean="0"/>
              <a:t>Set File/Registry Permissions</a:t>
            </a:r>
          </a:p>
          <a:p>
            <a:r>
              <a:rPr lang="en-US" dirty="0" smtClean="0"/>
              <a:t>Configure Firewall, Software Restriction/AppLocker</a:t>
            </a:r>
          </a:p>
          <a:p>
            <a:r>
              <a:rPr lang="en-US" dirty="0" smtClean="0"/>
              <a:t>Set Wireless Profiles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312511"/>
            <a:ext cx="5033962" cy="33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4315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will a GPUpdate happen? </a:t>
            </a:r>
            <a:endParaRPr lang="en-US" dirty="0"/>
          </a:p>
          <a:p>
            <a:r>
              <a:rPr lang="en-US" dirty="0" smtClean="0"/>
              <a:t>How often does it happen?</a:t>
            </a:r>
          </a:p>
          <a:p>
            <a:r>
              <a:rPr lang="en-US" dirty="0" smtClean="0"/>
              <a:t>Will a policy reapply if it hasn’t been changed?</a:t>
            </a:r>
          </a:p>
          <a:p>
            <a:endParaRPr lang="en-US" dirty="0"/>
          </a:p>
          <a:p>
            <a:r>
              <a:rPr lang="en-US" dirty="0" smtClean="0"/>
              <a:t>The Security CSE will automatically reprocess all settings every 16 hours regardless of changes in the GPO.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682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Settings: Local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the same a local GPO – these are security settings</a:t>
            </a:r>
          </a:p>
          <a:p>
            <a:r>
              <a:rPr lang="en-US" dirty="0" smtClean="0"/>
              <a:t>Three sections: Audit, User Rights Assignment, </a:t>
            </a:r>
            <a:r>
              <a:rPr lang="en-US" dirty="0"/>
              <a:t>S</a:t>
            </a:r>
            <a:r>
              <a:rPr lang="en-US" dirty="0" smtClean="0"/>
              <a:t>ecurity Options</a:t>
            </a:r>
          </a:p>
          <a:p>
            <a:pPr lvl="1"/>
            <a:r>
              <a:rPr lang="en-US" dirty="0" smtClean="0"/>
              <a:t>User Rights Assignment control permissions such as Deny Log On Locally and Run as a Batch</a:t>
            </a:r>
          </a:p>
          <a:p>
            <a:pPr lvl="1"/>
            <a:r>
              <a:rPr lang="en-US" dirty="0" smtClean="0"/>
              <a:t>Security Options control device restrictions, Interactive Logon (CTRL+ALT+DEL), UAC, etc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046" y="5601229"/>
            <a:ext cx="18573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287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Allows you to specify local and domain group membership.</a:t>
            </a:r>
          </a:p>
          <a:p>
            <a:pPr lvl="1"/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Member Of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Local Administrator is assumed added. Domain Administrators are not.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7946" y="1825625"/>
            <a:ext cx="3397746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453" y="5238750"/>
            <a:ext cx="36861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9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System/Registry Security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8810" y="1690688"/>
            <a:ext cx="4012329" cy="491833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339" y="1690688"/>
            <a:ext cx="4111339" cy="49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552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security group named Helpdesk. Use restricted groups to make Helpdesk an member of administrators in Domain Computers</a:t>
            </a:r>
          </a:p>
          <a:p>
            <a:r>
              <a:rPr lang="en-US" dirty="0" smtClean="0"/>
              <a:t>Give Helpdesk Full Control to C:\Data\ on your client. You will need to create this folder first (consider using GPPrefs Folders)</a:t>
            </a:r>
          </a:p>
          <a:p>
            <a:r>
              <a:rPr lang="en-US" dirty="0" smtClean="0"/>
              <a:t>Use Group Policy to rename the local administrator account on all domain computers</a:t>
            </a:r>
          </a:p>
          <a:p>
            <a:r>
              <a:rPr lang="en-US" dirty="0" smtClean="0"/>
              <a:t>Require CTRL + ALT + DEL to login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9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Local GPOs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in Vista, Local GPOs can be applied to different user types:</a:t>
            </a:r>
          </a:p>
          <a:p>
            <a:pPr lvl="1"/>
            <a:r>
              <a:rPr lang="en-US" dirty="0" smtClean="0"/>
              <a:t>The Computer Only – settings here apply to all users</a:t>
            </a:r>
          </a:p>
          <a:p>
            <a:pPr lvl="1"/>
            <a:r>
              <a:rPr lang="en-US" dirty="0" smtClean="0"/>
              <a:t>Administrators Only</a:t>
            </a:r>
          </a:p>
          <a:p>
            <a:pPr lvl="1"/>
            <a:r>
              <a:rPr lang="en-US" dirty="0" smtClean="0"/>
              <a:t>Non-Administrators Only</a:t>
            </a:r>
          </a:p>
          <a:p>
            <a:pPr lvl="1"/>
            <a:r>
              <a:rPr lang="en-US" dirty="0" smtClean="0"/>
              <a:t>A specific user</a:t>
            </a:r>
          </a:p>
          <a:p>
            <a:pPr lvl="1"/>
            <a:endParaRPr lang="en-US" dirty="0"/>
          </a:p>
          <a:p>
            <a:r>
              <a:rPr lang="en-US" dirty="0" smtClean="0"/>
              <a:t>Accessed by launching MMC                                                                Loading Group Policy Object Editor                                                          and browsing. Click Users tab.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41" y="3241184"/>
            <a:ext cx="4725059" cy="35152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95" y="5626466"/>
            <a:ext cx="2848373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5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Edit the default local group policy that applies to all users. Enable User Configuration/Administrative Templates/System/CTRL+ALT+Delete Options/Remove Change Password </a:t>
            </a:r>
          </a:p>
          <a:p>
            <a:pPr lvl="1"/>
            <a:r>
              <a:rPr lang="en-US" dirty="0" smtClean="0"/>
              <a:t>Log off and log back in – verify that the setting is removed. </a:t>
            </a:r>
          </a:p>
          <a:p>
            <a:pPr lvl="1"/>
            <a:r>
              <a:rPr lang="en-US" dirty="0" smtClean="0"/>
              <a:t>Edit the LGPO that applies to All Administrators. Disable </a:t>
            </a:r>
            <a:r>
              <a:rPr lang="en-US" dirty="0"/>
              <a:t>User Configuration/Administrative Templates/System/CTRL+ALT+Delete Options/Remove Change Password </a:t>
            </a:r>
            <a:endParaRPr lang="en-US" dirty="0" smtClean="0"/>
          </a:p>
          <a:p>
            <a:pPr lvl="1"/>
            <a:r>
              <a:rPr lang="en-US" dirty="0"/>
              <a:t>Log off and log back in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Which setting wins?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0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GPMC: </a:t>
            </a:r>
            <a:r>
              <a:rPr lang="en-US" sz="4900" dirty="0" smtClean="0"/>
              <a:t>Group Policy Management Console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GPEdit allows for management of single GPO</a:t>
            </a:r>
          </a:p>
          <a:p>
            <a:r>
              <a:rPr lang="en-US" sz="2400" dirty="0" smtClean="0"/>
              <a:t>GPMC let’s you see the whole forest – GPOs, links, results, replication, 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3088216"/>
            <a:ext cx="110394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4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a domain controller, GPMC is automatically available – but don’t edit GPOs from a DC. </a:t>
            </a:r>
          </a:p>
          <a:p>
            <a:endParaRPr lang="en-US" dirty="0"/>
          </a:p>
          <a:p>
            <a:r>
              <a:rPr lang="en-US" dirty="0" smtClean="0"/>
              <a:t>Use on administrative </a:t>
            </a:r>
            <a:r>
              <a:rPr lang="en-US" dirty="0"/>
              <a:t>m</a:t>
            </a:r>
            <a:r>
              <a:rPr lang="en-US" dirty="0" smtClean="0"/>
              <a:t>achine by installing the Remote Server Administration Tools (RSAT).</a:t>
            </a:r>
          </a:p>
          <a:p>
            <a:endParaRPr lang="en-US" dirty="0"/>
          </a:p>
          <a:p>
            <a:r>
              <a:rPr lang="en-US" dirty="0" smtClean="0"/>
              <a:t>Your administrative machine should be running the highest OS in your environment.</a:t>
            </a:r>
          </a:p>
          <a:p>
            <a:pPr lvl="1"/>
            <a:r>
              <a:rPr lang="en-US" dirty="0" smtClean="0"/>
              <a:t>You shouldn’t be on XP if you support Wind0ws 7 machines.</a:t>
            </a:r>
          </a:p>
          <a:p>
            <a:pPr lvl="1"/>
            <a:r>
              <a:rPr lang="en-US" dirty="0" smtClean="0"/>
              <a:t>As a best practice, you should try to use GPMC from the highest OS Microsoft has available. You will have more settings and more tools.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8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or Linking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GPOs live in the Group Policy Objects Container.</a:t>
            </a:r>
          </a:p>
          <a:p>
            <a:endParaRPr lang="en-US" dirty="0" smtClean="0"/>
          </a:p>
          <a:p>
            <a:r>
              <a:rPr lang="en-US" dirty="0" smtClean="0"/>
              <a:t>In ADUC, you can find them under the Policies Container</a:t>
            </a:r>
          </a:p>
          <a:p>
            <a:endParaRPr lang="en-US" dirty="0" smtClean="0"/>
          </a:p>
          <a:p>
            <a:r>
              <a:rPr lang="en-US" dirty="0" smtClean="0"/>
              <a:t>GPOs are linked to an OU. Basically, a link is a shortcut. One GPO can be linked to many OUs</a:t>
            </a:r>
          </a:p>
          <a:p>
            <a:endParaRPr lang="en-US" dirty="0" smtClean="0"/>
          </a:p>
          <a:p>
            <a:r>
              <a:rPr lang="en-US" dirty="0" smtClean="0"/>
              <a:t>Notice the icon difference?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1793" y="2361935"/>
            <a:ext cx="5239113" cy="31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4"/>
            <a:ext cx="5025216" cy="46860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can edit a GPO by right clicking on a link or right clicking on the actual GPO itself.</a:t>
            </a:r>
          </a:p>
          <a:p>
            <a:r>
              <a:rPr lang="en-US" dirty="0" smtClean="0"/>
              <a:t>Any editing is live! If a GPO is linked, clients can start picking up your edits before you are finished</a:t>
            </a:r>
          </a:p>
          <a:p>
            <a:r>
              <a:rPr lang="en-US" dirty="0" smtClean="0"/>
              <a:t>Editing a GPO that is linked to multiple OUs means that every one of those OUs will get your changes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49" y="2166567"/>
            <a:ext cx="4273551" cy="3430670"/>
          </a:xfrm>
        </p:spPr>
      </p:pic>
    </p:spTree>
    <p:extLst>
      <p:ext uri="{BB962C8B-B14F-4D97-AF65-F5344CB8AC3E}">
        <p14:creationId xmlns:p14="http://schemas.microsoft.com/office/powerpoint/2010/main" val="114544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Joseph?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Yes – you can create a GPO by right clicking on an OU. It will even link it there for you.</a:t>
            </a:r>
          </a:p>
          <a:p>
            <a:endParaRPr lang="en-US" dirty="0"/>
          </a:p>
          <a:p>
            <a:r>
              <a:rPr lang="en-US" dirty="0" smtClean="0"/>
              <a:t>But do not do this! </a:t>
            </a:r>
          </a:p>
          <a:p>
            <a:endParaRPr lang="en-US" dirty="0"/>
          </a:p>
          <a:p>
            <a:r>
              <a:rPr lang="en-US" dirty="0" smtClean="0"/>
              <a:t>GPOs are always live when done this way. </a:t>
            </a:r>
          </a:p>
          <a:p>
            <a:endParaRPr lang="en-US" dirty="0"/>
          </a:p>
          <a:p>
            <a:r>
              <a:rPr lang="en-US" dirty="0" smtClean="0"/>
              <a:t>Instead, Create GPO in container – test – then link.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8581" y="2088356"/>
            <a:ext cx="5537563" cy="39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Because GPOs live in the Group Policy Objects container, they can only be deleted there.</a:t>
            </a:r>
          </a:p>
          <a:p>
            <a:r>
              <a:rPr lang="en-US" dirty="0" smtClean="0"/>
              <a:t>This is the message when you Delete a link to an OU: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is the message you’ll get when deleting a GPO.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41" y="4185082"/>
            <a:ext cx="2828925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919" y="2790967"/>
            <a:ext cx="4455802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Built-In GPOs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Two GPOs exist by default</a:t>
            </a:r>
          </a:p>
          <a:p>
            <a:pPr lvl="1"/>
            <a:r>
              <a:rPr lang="en-US" dirty="0" smtClean="0"/>
              <a:t>Default Domain</a:t>
            </a:r>
          </a:p>
          <a:p>
            <a:pPr lvl="1"/>
            <a:r>
              <a:rPr lang="en-US" dirty="0" smtClean="0"/>
              <a:t>Default Domain Controller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Do not edit these (unless to change password policy) – separate changes in separate GPOs</a:t>
            </a:r>
          </a:p>
          <a:p>
            <a:endParaRPr lang="en-US" dirty="0"/>
          </a:p>
          <a:p>
            <a:r>
              <a:rPr lang="en-US" dirty="0" smtClean="0"/>
              <a:t>Why? Performance and Standardization </a:t>
            </a:r>
          </a:p>
          <a:p>
            <a:endParaRPr lang="en-US" dirty="0"/>
          </a:p>
          <a:p>
            <a:r>
              <a:rPr lang="en-US" dirty="0" smtClean="0"/>
              <a:t>Sorry to be so negative…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6460" y="2508647"/>
            <a:ext cx="4952076" cy="29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am I? Joseph Moody</a:t>
            </a:r>
          </a:p>
          <a:p>
            <a:r>
              <a:rPr lang="en-US" dirty="0" smtClean="0"/>
              <a:t>My goal: teach you Group Policy from a practical level</a:t>
            </a:r>
          </a:p>
          <a:p>
            <a:r>
              <a:rPr lang="en-US" dirty="0" smtClean="0"/>
              <a:t>What I am not: an expert at Group Policy. </a:t>
            </a:r>
          </a:p>
          <a:p>
            <a:endParaRPr lang="en-US" dirty="0"/>
          </a:p>
          <a:p>
            <a:r>
              <a:rPr lang="en-US" dirty="0" smtClean="0"/>
              <a:t>Who are you?</a:t>
            </a:r>
          </a:p>
          <a:p>
            <a:r>
              <a:rPr lang="en-US" dirty="0" smtClean="0"/>
              <a:t>Your goals?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There will be boring parts – just learn them and stick with me.</a:t>
            </a:r>
          </a:p>
          <a:p>
            <a:pPr lvl="1"/>
            <a:r>
              <a:rPr lang="en-US" dirty="0" smtClean="0"/>
              <a:t>Details/Examples are for Windows Vista+. XP and below can be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25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Hypothetical Question – let’s say I changed those two GPOs?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 a big deal but you will want to revert back to the default settings.</a:t>
            </a:r>
          </a:p>
          <a:p>
            <a:pPr lvl="1"/>
            <a:r>
              <a:rPr lang="en-US" dirty="0" smtClean="0"/>
              <a:t>Compare your GPOs to the default GPOs shipped</a:t>
            </a:r>
          </a:p>
          <a:p>
            <a:pPr lvl="1"/>
            <a:r>
              <a:rPr lang="en-US" dirty="0" smtClean="0"/>
              <a:t>Set those settings in a dedicated policy</a:t>
            </a:r>
          </a:p>
          <a:p>
            <a:pPr lvl="1"/>
            <a:r>
              <a:rPr lang="en-US" dirty="0" smtClean="0"/>
              <a:t>Use DCGPOFix to revert back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9037" y="3065430"/>
            <a:ext cx="5744719" cy="16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59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2800" dirty="0"/>
              <a:t>Create a GPO without linking it </a:t>
            </a:r>
            <a:endParaRPr lang="en-US" sz="2800" dirty="0" smtClean="0"/>
          </a:p>
          <a:p>
            <a:pPr marL="228600" lvl="2">
              <a:spcBef>
                <a:spcPts val="1000"/>
              </a:spcBef>
            </a:pPr>
            <a:r>
              <a:rPr lang="en-US" sz="2800" dirty="0" smtClean="0"/>
              <a:t>Remove Change Password</a:t>
            </a:r>
            <a:endParaRPr lang="en-US" sz="2800" dirty="0"/>
          </a:p>
          <a:p>
            <a:pPr marL="228600" lvl="2">
              <a:spcBef>
                <a:spcPts val="1000"/>
              </a:spcBef>
            </a:pPr>
            <a:r>
              <a:rPr lang="en-US" sz="2800" dirty="0"/>
              <a:t>T</a:t>
            </a:r>
            <a:r>
              <a:rPr lang="en-US" sz="2800" dirty="0" smtClean="0"/>
              <a:t>hen </a:t>
            </a:r>
            <a:r>
              <a:rPr lang="en-US" sz="2800" dirty="0"/>
              <a:t>link to an </a:t>
            </a:r>
            <a:r>
              <a:rPr lang="en-US" sz="2800" dirty="0" smtClean="0"/>
              <a:t>OU</a:t>
            </a:r>
          </a:p>
          <a:p>
            <a:pPr marL="228600" lvl="2">
              <a:spcBef>
                <a:spcPts val="1000"/>
              </a:spcBef>
            </a:pPr>
            <a:endParaRPr lang="en-US" sz="2800" dirty="0"/>
          </a:p>
          <a:p>
            <a:pPr marL="228600" lvl="2">
              <a:spcBef>
                <a:spcPts val="1000"/>
              </a:spcBef>
            </a:pPr>
            <a:r>
              <a:rPr lang="en-US" sz="2800" dirty="0" smtClean="0"/>
              <a:t>Change the default domain policy</a:t>
            </a:r>
          </a:p>
          <a:p>
            <a:pPr marL="228600" lvl="2">
              <a:spcBef>
                <a:spcPts val="1000"/>
              </a:spcBef>
            </a:pPr>
            <a:r>
              <a:rPr lang="en-US" sz="2800" dirty="0" smtClean="0"/>
              <a:t>Use DCGPOFix (from a domain controller) to revert back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11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Group Policy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types of updates: foreground and background</a:t>
            </a:r>
          </a:p>
          <a:p>
            <a:pPr lvl="1"/>
            <a:r>
              <a:rPr lang="en-US" dirty="0" smtClean="0"/>
              <a:t>Foreground: a computer starts, a user logs on, a system is brought out of hibernation, and at network changes</a:t>
            </a:r>
          </a:p>
          <a:p>
            <a:pPr lvl="1"/>
            <a:r>
              <a:rPr lang="en-US" dirty="0" smtClean="0"/>
              <a:t>Background: </a:t>
            </a:r>
          </a:p>
          <a:p>
            <a:pPr lvl="2"/>
            <a:r>
              <a:rPr lang="en-US" dirty="0" smtClean="0"/>
              <a:t>Clients: every 90 minutes + 30 minute salt. Max is 120 minutes.</a:t>
            </a:r>
          </a:p>
          <a:p>
            <a:pPr lvl="2"/>
            <a:r>
              <a:rPr lang="en-US" dirty="0" smtClean="0"/>
              <a:t>Domain Controllers: every 5 minutes + No Salt. For large organizations, you can add random delay</a:t>
            </a:r>
          </a:p>
          <a:p>
            <a:pPr lvl="1"/>
            <a:endParaRPr lang="en-US" dirty="0"/>
          </a:p>
          <a:p>
            <a:r>
              <a:rPr lang="en-US" dirty="0" smtClean="0"/>
              <a:t>Two types of methods: Synchronous and Asynchronous</a:t>
            </a:r>
          </a:p>
          <a:p>
            <a:pPr lvl="1"/>
            <a:r>
              <a:rPr lang="en-US" dirty="0" smtClean="0"/>
              <a:t>Synchronous: CSEs process in order – when one finishes, the next begins.  User logs in when all have finished.</a:t>
            </a:r>
          </a:p>
          <a:p>
            <a:pPr lvl="1"/>
            <a:r>
              <a:rPr lang="en-US" dirty="0" smtClean="0"/>
              <a:t>Asynchronous: CSEs process multi threaded – not dependent on each other. User logs in while still processing.</a:t>
            </a:r>
          </a:p>
          <a:p>
            <a:pPr lvl="1"/>
            <a:endParaRPr lang="en-US" dirty="0"/>
          </a:p>
          <a:p>
            <a:r>
              <a:rPr lang="en-US" dirty="0" smtClean="0"/>
              <a:t>Some CSEs are always foreground and synchronous.</a:t>
            </a:r>
          </a:p>
          <a:p>
            <a:pPr lvl="1"/>
            <a:r>
              <a:rPr lang="en-US" dirty="0" smtClean="0"/>
              <a:t>Drive Mappings, Folder Redirection, Software Installation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GPUpdate.exe is the tool used to trigger a Group Policy Update</a:t>
            </a:r>
          </a:p>
          <a:p>
            <a:r>
              <a:rPr lang="en-US" dirty="0" smtClean="0"/>
              <a:t>When an update is triggered, only new policies are applied.</a:t>
            </a:r>
          </a:p>
          <a:p>
            <a:r>
              <a:rPr lang="en-US" dirty="0" smtClean="0"/>
              <a:t>To run, just type GPUpdate from CMD. Only GPOs that have changed will be processed.</a:t>
            </a:r>
          </a:p>
          <a:p>
            <a:r>
              <a:rPr lang="en-US" dirty="0" smtClean="0"/>
              <a:t>To reprocess all GPOs, add a /force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1214" y="2949309"/>
            <a:ext cx="5368565" cy="13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GPUpdate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GPMC for Windows 8 – right click OU and select Group Policy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ADUC for Windows 7+ - SPECOPS GPUpdate Free Edition</a:t>
            </a:r>
          </a:p>
          <a:p>
            <a:endParaRPr lang="en-US" dirty="0"/>
          </a:p>
        </p:txBody>
      </p:sp>
      <p:pic>
        <p:nvPicPr>
          <p:cNvPr id="7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99" y="3647783"/>
            <a:ext cx="5092275" cy="1284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840" y="3347025"/>
            <a:ext cx="24669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4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Update Behavior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change how and how often Group Policy updates </a:t>
            </a:r>
          </a:p>
          <a:p>
            <a:pPr lvl="1"/>
            <a:r>
              <a:rPr lang="en-US" dirty="0" smtClean="0"/>
              <a:t>Settings found at Computer Config/Admin Templates/System/Logon and /Group Policy</a:t>
            </a:r>
          </a:p>
          <a:p>
            <a:pPr lvl="1"/>
            <a:r>
              <a:rPr lang="en-US" dirty="0" smtClean="0"/>
              <a:t>Ex: Set Group Policy Refresh for  computers &lt; side benefit – desktop (background/shortcuts) will refresh</a:t>
            </a:r>
          </a:p>
          <a:p>
            <a:pPr lvl="1"/>
            <a:endParaRPr lang="en-US" dirty="0"/>
          </a:p>
          <a:p>
            <a:r>
              <a:rPr lang="en-US" dirty="0" smtClean="0"/>
              <a:t>You can change Group Policy processing method:</a:t>
            </a:r>
          </a:p>
          <a:p>
            <a:pPr lvl="1"/>
            <a:r>
              <a:rPr lang="en-US" dirty="0"/>
              <a:t>Settings found at Computer Config/Admin Templates/System/Logon and /Group Policy</a:t>
            </a:r>
          </a:p>
          <a:p>
            <a:pPr lvl="1"/>
            <a:r>
              <a:rPr lang="en-US" dirty="0" smtClean="0"/>
              <a:t>Ex: Always Wait for the Network at Computer Startup and Logon &lt; will slow down machines but will run synchronous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70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Determine last time Group Policy processed on  client and on a DC</a:t>
            </a:r>
          </a:p>
          <a:p>
            <a:r>
              <a:rPr lang="en-US" dirty="0" smtClean="0"/>
              <a:t>Determine type of processing (Background or Foreground)</a:t>
            </a:r>
          </a:p>
          <a:p>
            <a:r>
              <a:rPr lang="en-US" dirty="0" smtClean="0"/>
              <a:t>Find next processing time</a:t>
            </a:r>
          </a:p>
          <a:p>
            <a:endParaRPr lang="en-US" dirty="0"/>
          </a:p>
          <a:p>
            <a:r>
              <a:rPr lang="en-US" dirty="0" smtClean="0"/>
              <a:t>Run a GPUpdate on a client. Does the next processing time change?</a:t>
            </a:r>
          </a:p>
          <a:p>
            <a:r>
              <a:rPr lang="en-US" dirty="0"/>
              <a:t>Run a GPUpdate </a:t>
            </a:r>
            <a:r>
              <a:rPr lang="en-US" dirty="0" smtClean="0"/>
              <a:t>from GPMC. </a:t>
            </a:r>
            <a:r>
              <a:rPr lang="en-US" dirty="0"/>
              <a:t>Does the </a:t>
            </a:r>
            <a:r>
              <a:rPr lang="en-US" dirty="0" smtClean="0"/>
              <a:t>next </a:t>
            </a:r>
            <a:r>
              <a:rPr lang="en-US" dirty="0"/>
              <a:t>processing time change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Set the update time for computers to a minute. Run a GPUpdate. When is the next processing time?</a:t>
            </a:r>
          </a:p>
          <a:p>
            <a:endParaRPr lang="en-US" dirty="0"/>
          </a:p>
          <a:p>
            <a:r>
              <a:rPr lang="en-US" dirty="0" smtClean="0"/>
              <a:t>You can find this information in the Event Viewer\Applications and Services\Microsoft\Windows\Group Policy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54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Policy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Policy has two nodes: computer and user. Policies can be configured from each node and policy applies for both object types (computer/user)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We have a computer that is located under the OU </a:t>
            </a:r>
            <a:r>
              <a:rPr lang="en-US" i="1" dirty="0" smtClean="0"/>
              <a:t>Domain Computers</a:t>
            </a:r>
          </a:p>
          <a:p>
            <a:pPr lvl="1"/>
            <a:r>
              <a:rPr lang="en-US" dirty="0" smtClean="0"/>
              <a:t>We have a user that is located under the OU </a:t>
            </a:r>
            <a:r>
              <a:rPr lang="en-US" i="1" dirty="0" smtClean="0"/>
              <a:t>Domain Users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47" y="4466573"/>
            <a:ext cx="3852770" cy="21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Policy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Our computer will process any GPOs applied to it (such as the domain computers GPO). It will not process the Domain Users GPO.</a:t>
            </a:r>
          </a:p>
          <a:p>
            <a:endParaRPr lang="en-US" dirty="0"/>
          </a:p>
          <a:p>
            <a:r>
              <a:rPr lang="en-US" dirty="0" smtClean="0"/>
              <a:t>Our user will process any GPOs applied to it (such as the domain users GPO). It will not process domain computers GPO. </a:t>
            </a:r>
          </a:p>
          <a:p>
            <a:endParaRPr lang="en-US" dirty="0"/>
          </a:p>
          <a:p>
            <a:r>
              <a:rPr lang="en-US" dirty="0" smtClean="0"/>
              <a:t>But how can we exactly know what our machines process?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48" y="2273262"/>
            <a:ext cx="5463971" cy="30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RSOP.MSC: The Old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Vista, the best way to get a Resultant Set of Policy was with RSOP.MSC</a:t>
            </a:r>
          </a:p>
          <a:p>
            <a:r>
              <a:rPr lang="en-US" dirty="0" smtClean="0"/>
              <a:t>RSOP is now being phased out </a:t>
            </a:r>
          </a:p>
          <a:p>
            <a:pPr lvl="1"/>
            <a:r>
              <a:rPr lang="en-US" dirty="0" smtClean="0"/>
              <a:t>Doesn’t show logging</a:t>
            </a:r>
          </a:p>
          <a:p>
            <a:pPr lvl="1"/>
            <a:r>
              <a:rPr lang="en-US" dirty="0" smtClean="0"/>
              <a:t>Doesn’t show how policies apply</a:t>
            </a:r>
          </a:p>
          <a:p>
            <a:pPr lvl="1"/>
            <a:r>
              <a:rPr lang="en-US" dirty="0" smtClean="0"/>
              <a:t>Doesn’t show modern CSEs (like GP Preferences)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07" y="4883369"/>
            <a:ext cx="49155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Physical Machine Logon:</a:t>
            </a:r>
          </a:p>
          <a:p>
            <a:pPr lvl="1"/>
            <a:r>
              <a:rPr lang="en-US" dirty="0" err="1"/>
              <a:t>Localadmin</a:t>
            </a:r>
            <a:r>
              <a:rPr lang="en-US" dirty="0"/>
              <a:t> (or administrator)</a:t>
            </a:r>
          </a:p>
          <a:p>
            <a:pPr lvl="1"/>
            <a:r>
              <a:rPr lang="en-US" dirty="0" err="1"/>
              <a:t>P@sswOrd</a:t>
            </a:r>
            <a:r>
              <a:rPr lang="en-US" dirty="0"/>
              <a:t> &lt;that is a </a:t>
            </a:r>
            <a:r>
              <a:rPr lang="en-US" dirty="0" smtClean="0"/>
              <a:t>zero or </a:t>
            </a:r>
            <a:r>
              <a:rPr lang="en-US" dirty="0" err="1" smtClean="0"/>
              <a:t>asdfasdf</a:t>
            </a:r>
            <a:endParaRPr lang="en-US" dirty="0"/>
          </a:p>
          <a:p>
            <a:r>
              <a:rPr lang="en-US" dirty="0"/>
              <a:t>Default User: Administrator</a:t>
            </a:r>
          </a:p>
          <a:p>
            <a:r>
              <a:rPr lang="en-US" dirty="0"/>
              <a:t>Default Password: P@sswOrd &lt;that is a zero  </a:t>
            </a:r>
          </a:p>
          <a:p>
            <a:r>
              <a:rPr lang="en-US" dirty="0"/>
              <a:t>Domain Name: Test.local</a:t>
            </a:r>
          </a:p>
          <a:p>
            <a:endParaRPr lang="en-US" dirty="0"/>
          </a:p>
          <a:p>
            <a:r>
              <a:rPr lang="en-US" dirty="0"/>
              <a:t>.\ lets you login locally on clients</a:t>
            </a:r>
          </a:p>
          <a:p>
            <a:r>
              <a:rPr lang="en-US" dirty="0"/>
              <a:t>Group Policy Event Log is found under Applications and Services\Microsoft\Windows\Group Policy</a:t>
            </a:r>
          </a:p>
          <a:p>
            <a:r>
              <a:rPr lang="en-US" dirty="0"/>
              <a:t>Until we cover processing, keep things simple.</a:t>
            </a:r>
          </a:p>
        </p:txBody>
      </p:sp>
    </p:spTree>
    <p:extLst>
      <p:ext uri="{BB962C8B-B14F-4D97-AF65-F5344CB8AC3E}">
        <p14:creationId xmlns:p14="http://schemas.microsoft.com/office/powerpoint/2010/main" val="1361489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GPResult: The New Old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introduced in Server 2000 as a Toolkit download</a:t>
            </a:r>
          </a:p>
          <a:p>
            <a:r>
              <a:rPr lang="en-US" dirty="0" smtClean="0"/>
              <a:t>Continues to be improved – now supports command line and GUI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Command Line: GPResult /r</a:t>
            </a:r>
          </a:p>
          <a:p>
            <a:r>
              <a:rPr lang="en-US" dirty="0" smtClean="0"/>
              <a:t>GUI: GPResult /h Report.htm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05" y="3071091"/>
            <a:ext cx="59150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 View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531802"/>
            <a:ext cx="8700654" cy="51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20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GPResult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Accessed in GPMC – under Group Policy Results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49" y="2378199"/>
            <a:ext cx="5029902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59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RSOP.MSC to generate a report.</a:t>
            </a:r>
          </a:p>
          <a:p>
            <a:r>
              <a:rPr lang="en-US" dirty="0" smtClean="0"/>
              <a:t>Run a GPResult (command line style)</a:t>
            </a:r>
          </a:p>
          <a:p>
            <a:r>
              <a:rPr lang="en-US" dirty="0" smtClean="0"/>
              <a:t>Generate a GUI GPResult</a:t>
            </a:r>
          </a:p>
          <a:p>
            <a:endParaRPr lang="en-US" dirty="0" smtClean="0"/>
          </a:p>
          <a:p>
            <a:r>
              <a:rPr lang="en-US" dirty="0" smtClean="0"/>
              <a:t>What added information is available in each type?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97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Tab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scope tab of each GPO controls: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inks </a:t>
            </a:r>
          </a:p>
          <a:p>
            <a:pPr lvl="1"/>
            <a:r>
              <a:rPr lang="en-US" dirty="0" smtClean="0"/>
              <a:t>Security Filtering </a:t>
            </a:r>
          </a:p>
          <a:p>
            <a:pPr lvl="1"/>
            <a:r>
              <a:rPr lang="en-US" dirty="0" smtClean="0"/>
              <a:t>WMI. </a:t>
            </a:r>
          </a:p>
          <a:p>
            <a:r>
              <a:rPr lang="en-US" dirty="0" smtClean="0"/>
              <a:t>These three items control if a GPO applies – all must be true!</a:t>
            </a:r>
          </a:p>
          <a:p>
            <a:r>
              <a:rPr lang="en-US" dirty="0" smtClean="0"/>
              <a:t>By default, a newly created GPO is unlinked, applies to Authenticated Users, and doesn’t have a WMI filter.</a:t>
            </a:r>
          </a:p>
        </p:txBody>
      </p:sp>
      <p:pic>
        <p:nvPicPr>
          <p:cNvPr id="8" name="Content Placeholder 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1910071"/>
            <a:ext cx="5033962" cy="41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Filtering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GPOs can be filtered to: Computers, Users, or Security Groups.</a:t>
            </a:r>
          </a:p>
          <a:p>
            <a:pPr lvl="1"/>
            <a:r>
              <a:rPr lang="en-US" dirty="0" smtClean="0"/>
              <a:t>Special Groups</a:t>
            </a:r>
          </a:p>
          <a:p>
            <a:pPr lvl="2"/>
            <a:r>
              <a:rPr lang="en-US" dirty="0" smtClean="0"/>
              <a:t>Domain Computers = All Computers</a:t>
            </a:r>
          </a:p>
          <a:p>
            <a:pPr lvl="2"/>
            <a:r>
              <a:rPr lang="en-US" dirty="0" smtClean="0"/>
              <a:t>Domain Users = All Users</a:t>
            </a:r>
          </a:p>
          <a:p>
            <a:pPr lvl="2"/>
            <a:r>
              <a:rPr lang="en-US" dirty="0"/>
              <a:t>Authenticated Users = </a:t>
            </a:r>
            <a:r>
              <a:rPr lang="en-US" dirty="0" smtClean="0"/>
              <a:t>All Computers </a:t>
            </a:r>
            <a:r>
              <a:rPr lang="en-US" dirty="0"/>
              <a:t>and </a:t>
            </a:r>
            <a:r>
              <a:rPr lang="en-US" dirty="0" smtClean="0"/>
              <a:t>Users</a:t>
            </a:r>
          </a:p>
          <a:p>
            <a:pPr lvl="1"/>
            <a:endParaRPr lang="en-US" dirty="0"/>
          </a:p>
          <a:p>
            <a:r>
              <a:rPr lang="en-US" dirty="0" smtClean="0"/>
              <a:t>As a best practice, GPOs should be not be filtered to specific computers or users. GPOs should be filtered to groups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to Specific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configure a computer side setting, it must be linked to computers</a:t>
            </a:r>
          </a:p>
          <a:p>
            <a:endParaRPr lang="en-US" dirty="0" smtClean="0"/>
          </a:p>
          <a:p>
            <a:r>
              <a:rPr lang="en-US" dirty="0" smtClean="0"/>
              <a:t>If you configure a user side setting, it must be linked to users*</a:t>
            </a:r>
          </a:p>
          <a:p>
            <a:endParaRPr lang="en-US" dirty="0"/>
          </a:p>
          <a:p>
            <a:r>
              <a:rPr lang="en-US" dirty="0" smtClean="0"/>
              <a:t>You can never link a GPO to an OU containing just groups. Groups cannot process Group Policy (odd, I know…)</a:t>
            </a:r>
          </a:p>
          <a:p>
            <a:endParaRPr lang="en-US" dirty="0"/>
          </a:p>
          <a:p>
            <a:r>
              <a:rPr lang="en-US" dirty="0" smtClean="0"/>
              <a:t>*Except with loopback – more on this later.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Policies can be linked at:</a:t>
            </a:r>
          </a:p>
          <a:p>
            <a:pPr lvl="1"/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Domains</a:t>
            </a:r>
          </a:p>
          <a:p>
            <a:pPr lvl="1"/>
            <a:r>
              <a:rPr lang="en-US" dirty="0" smtClean="0"/>
              <a:t>OUs</a:t>
            </a:r>
          </a:p>
          <a:p>
            <a:pPr lvl="1"/>
            <a:endParaRPr lang="en-US" dirty="0"/>
          </a:p>
          <a:p>
            <a:r>
              <a:rPr lang="en-US" dirty="0" smtClean="0"/>
              <a:t>Policies cannot be linked at containers (such as Computers, Users, or System) or to a forest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45" y="1690688"/>
            <a:ext cx="4049528" cy="5054297"/>
          </a:xfrm>
        </p:spPr>
      </p:pic>
    </p:spTree>
    <p:extLst>
      <p:ext uri="{BB962C8B-B14F-4D97-AF65-F5344CB8AC3E}">
        <p14:creationId xmlns:p14="http://schemas.microsoft.com/office/powerpoint/2010/main" val="3699741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and Disabling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can </a:t>
            </a:r>
            <a:r>
              <a:rPr lang="en-US" i="1" dirty="0" smtClean="0"/>
              <a:t>link an existing GPO </a:t>
            </a:r>
            <a:r>
              <a:rPr lang="en-US" dirty="0" smtClean="0"/>
              <a:t>by right clicking on an OU, Domain, or Site. </a:t>
            </a:r>
          </a:p>
          <a:p>
            <a:r>
              <a:rPr lang="en-US" dirty="0" smtClean="0"/>
              <a:t>Enabling/Disabling is known as link status.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unlink a GPO by right clicking on it in the OU and deselecting </a:t>
            </a:r>
            <a:r>
              <a:rPr lang="en-US" i="1" dirty="0" smtClean="0"/>
              <a:t>Link Enabled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45" y="3904288"/>
            <a:ext cx="4068738" cy="2879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785" y="3197225"/>
            <a:ext cx="3533775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785" y="5848349"/>
            <a:ext cx="3470979" cy="46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4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Multiple GPOs can be linked to a single OU.</a:t>
            </a:r>
          </a:p>
          <a:p>
            <a:r>
              <a:rPr lang="en-US" dirty="0" smtClean="0"/>
              <a:t>Last GPO linked is the first policy to process</a:t>
            </a:r>
          </a:p>
          <a:p>
            <a:r>
              <a:rPr lang="en-US" dirty="0" smtClean="0"/>
              <a:t>GPOs with a lower links order process later (1 is last)</a:t>
            </a:r>
          </a:p>
          <a:p>
            <a:endParaRPr lang="en-US" dirty="0"/>
          </a:p>
          <a:p>
            <a:r>
              <a:rPr lang="en-US" dirty="0" smtClean="0"/>
              <a:t>Can be adjusted with arrows on the left.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0996" y="2969949"/>
            <a:ext cx="5809697" cy="14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925"/>
            <a:ext cx="10515600" cy="1325563"/>
          </a:xfrm>
        </p:spPr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9169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Launch Hyper-V Manager</a:t>
            </a:r>
          </a:p>
          <a:p>
            <a:r>
              <a:rPr lang="en-US" dirty="0"/>
              <a:t>Create a new virtual switch – the switch type is internal. Verify it is an internal switch</a:t>
            </a:r>
          </a:p>
          <a:p>
            <a:r>
              <a:rPr lang="en-US" dirty="0"/>
              <a:t>Have someone else verify…</a:t>
            </a:r>
          </a:p>
          <a:p>
            <a:r>
              <a:rPr lang="en-US" dirty="0"/>
              <a:t>Create two virtual machines named: DC-01 and Client-01</a:t>
            </a:r>
          </a:p>
          <a:p>
            <a:r>
              <a:rPr lang="en-US" dirty="0"/>
              <a:t>Assign them 1024 MB of memory with Dynamic </a:t>
            </a:r>
          </a:p>
          <a:p>
            <a:r>
              <a:rPr lang="en-US" dirty="0"/>
              <a:t>Connect them to your new virtual switch</a:t>
            </a:r>
          </a:p>
          <a:p>
            <a:r>
              <a:rPr lang="en-US" dirty="0"/>
              <a:t>Select Use an Existing virtual hard disk. Browse to C:\Users\Public\Hyper-V\</a:t>
            </a:r>
          </a:p>
          <a:p>
            <a:r>
              <a:rPr lang="en-US" dirty="0"/>
              <a:t>Start</a:t>
            </a:r>
            <a:r>
              <a:rPr lang="en-US"/>
              <a:t> DC-01 and log in as the domain administrator. Change your IP to 192.168.0.1 with a subnet mask of 255.255.255.0. Press Yes to any warnings.</a:t>
            </a:r>
            <a:endParaRPr lang="en-US" dirty="0"/>
          </a:p>
          <a:p>
            <a:r>
              <a:rPr lang="en-US"/>
              <a:t>Start Client-01</a:t>
            </a:r>
            <a:endParaRPr lang="en-US" dirty="0"/>
          </a:p>
          <a:p>
            <a:r>
              <a:rPr lang="en-US"/>
              <a:t>Start </a:t>
            </a:r>
            <a:r>
              <a:rPr lang="en-US" dirty="0"/>
              <a:t>DC-01 first. Log in as </a:t>
            </a:r>
            <a:r>
              <a:rPr lang="en-US"/>
              <a:t>domain administrator.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80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WMI Filters allow conditional filtering but are slow! Use sparingly.</a:t>
            </a:r>
          </a:p>
          <a:p>
            <a:endParaRPr lang="en-US" dirty="0" smtClean="0"/>
          </a:p>
          <a:p>
            <a:r>
              <a:rPr lang="en-US" dirty="0" smtClean="0"/>
              <a:t>They are stored in the WMI Filters container in GPMC – they are linked to GPOs (and can apply to multiple GPOs)</a:t>
            </a:r>
          </a:p>
          <a:p>
            <a:endParaRPr lang="en-US" dirty="0"/>
          </a:p>
          <a:p>
            <a:r>
              <a:rPr lang="en-US" dirty="0" smtClean="0"/>
              <a:t>EX: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* from Win32_OperatingSystem Where OSArchitecture = </a:t>
            </a:r>
            <a:r>
              <a:rPr lang="en-US" dirty="0" smtClean="0"/>
              <a:t>'32-bit‘</a:t>
            </a:r>
          </a:p>
          <a:p>
            <a:pPr lvl="1"/>
            <a:r>
              <a:rPr lang="en-US" dirty="0"/>
              <a:t>Select * from Win32_Battery where BatteryStatus &lt;&gt; </a:t>
            </a:r>
            <a:r>
              <a:rPr lang="en-US" dirty="0" smtClean="0"/>
              <a:t>0</a:t>
            </a:r>
          </a:p>
          <a:p>
            <a:pPr lvl="1"/>
            <a:r>
              <a:rPr lang="en-US" dirty="0"/>
              <a:t>select * from Win32_PnPEntity where PNPDeviceID like "%M06030577%"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88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an object is added to the scope tab, two permissions are added for that object: Read and Apply Group Policy</a:t>
            </a:r>
          </a:p>
          <a:p>
            <a:r>
              <a:rPr lang="en-US" sz="2400" dirty="0" smtClean="0"/>
              <a:t>You can see these permissions in the Delegation Tab and under Advanced.</a:t>
            </a:r>
          </a:p>
          <a:p>
            <a:endParaRPr lang="en-US" sz="2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41" y="3103570"/>
            <a:ext cx="4867954" cy="196242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36" y="3063228"/>
            <a:ext cx="3122175" cy="37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2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Denying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have a GPO applying to Authenticated Users but want to exclude a specific group. </a:t>
            </a:r>
          </a:p>
          <a:p>
            <a:r>
              <a:rPr lang="en-US" dirty="0" smtClean="0"/>
              <a:t>Select Delegation – Advanced and Add your Group. Then Deny Apply Group Policy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06" y="1829291"/>
            <a:ext cx="3591426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87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2990182" cy="4351338"/>
          </a:xfrm>
        </p:spPr>
        <p:txBody>
          <a:bodyPr/>
          <a:lstStyle/>
          <a:p>
            <a:r>
              <a:rPr lang="en-US" dirty="0" smtClean="0"/>
              <a:t>Where are we linked?</a:t>
            </a:r>
          </a:p>
          <a:p>
            <a:r>
              <a:rPr lang="en-US" dirty="0" smtClean="0"/>
              <a:t>Who are we filtered to?</a:t>
            </a:r>
          </a:p>
          <a:p>
            <a:r>
              <a:rPr lang="en-US" dirty="0" smtClean="0"/>
              <a:t>Do we have a WMI filter?</a:t>
            </a:r>
          </a:p>
          <a:p>
            <a:r>
              <a:rPr lang="en-US" dirty="0" smtClean="0"/>
              <a:t>What will get this GPO?</a:t>
            </a:r>
            <a:endParaRPr lang="en-US" dirty="0"/>
          </a:p>
        </p:txBody>
      </p:sp>
      <p:pic>
        <p:nvPicPr>
          <p:cNvPr id="8" name="Content Placeholder 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1690688"/>
            <a:ext cx="7102764" cy="5134934"/>
          </a:xfrm>
        </p:spPr>
      </p:pic>
    </p:spTree>
    <p:extLst>
      <p:ext uri="{BB962C8B-B14F-4D97-AF65-F5344CB8AC3E}">
        <p14:creationId xmlns:p14="http://schemas.microsoft.com/office/powerpoint/2010/main" val="1934277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2990182" cy="4351338"/>
          </a:xfrm>
        </p:spPr>
        <p:txBody>
          <a:bodyPr/>
          <a:lstStyle/>
          <a:p>
            <a:r>
              <a:rPr lang="en-US" dirty="0" smtClean="0"/>
              <a:t>Where are we linked?</a:t>
            </a:r>
          </a:p>
          <a:p>
            <a:r>
              <a:rPr lang="en-US" dirty="0" smtClean="0"/>
              <a:t>Who are we filtered to?</a:t>
            </a:r>
          </a:p>
          <a:p>
            <a:r>
              <a:rPr lang="en-US" dirty="0" smtClean="0"/>
              <a:t>Do we have a WMI filter?</a:t>
            </a:r>
          </a:p>
          <a:p>
            <a:r>
              <a:rPr lang="en-US" dirty="0" smtClean="0"/>
              <a:t>What will get this GPO?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1738660"/>
            <a:ext cx="7416800" cy="51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946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2990182" cy="4351338"/>
          </a:xfrm>
        </p:spPr>
        <p:txBody>
          <a:bodyPr/>
          <a:lstStyle/>
          <a:p>
            <a:r>
              <a:rPr lang="en-US" dirty="0" smtClean="0"/>
              <a:t>Where are we linked?</a:t>
            </a:r>
          </a:p>
          <a:p>
            <a:r>
              <a:rPr lang="en-US" dirty="0" smtClean="0"/>
              <a:t>Who are we filtered to?</a:t>
            </a:r>
          </a:p>
          <a:p>
            <a:r>
              <a:rPr lang="en-US" dirty="0" smtClean="0"/>
              <a:t>Do we have a WMI filter?</a:t>
            </a:r>
          </a:p>
          <a:p>
            <a:r>
              <a:rPr lang="en-US" dirty="0" smtClean="0"/>
              <a:t>What will get this GPO?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1" y="1720128"/>
            <a:ext cx="7285326" cy="5113659"/>
          </a:xfrm>
        </p:spPr>
      </p:pic>
    </p:spTree>
    <p:extLst>
      <p:ext uri="{BB962C8B-B14F-4D97-AF65-F5344CB8AC3E}">
        <p14:creationId xmlns:p14="http://schemas.microsoft.com/office/powerpoint/2010/main" val="2420264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 Up!</a:t>
            </a:r>
          </a:p>
          <a:p>
            <a:pPr lvl="1"/>
            <a:r>
              <a:rPr lang="en-US" dirty="0" smtClean="0"/>
              <a:t>Each person: Create three GPOs named Test1, Test2, Test3</a:t>
            </a:r>
          </a:p>
          <a:p>
            <a:pPr lvl="1"/>
            <a:r>
              <a:rPr lang="en-US" dirty="0" smtClean="0"/>
              <a:t>Change some/all of the following:</a:t>
            </a:r>
          </a:p>
          <a:p>
            <a:pPr lvl="2"/>
            <a:r>
              <a:rPr lang="en-US" dirty="0" smtClean="0"/>
              <a:t>Links</a:t>
            </a:r>
          </a:p>
          <a:p>
            <a:pPr lvl="2"/>
            <a:r>
              <a:rPr lang="en-US" dirty="0" smtClean="0"/>
              <a:t>Link Status</a:t>
            </a:r>
          </a:p>
          <a:p>
            <a:pPr lvl="2"/>
            <a:r>
              <a:rPr lang="en-US" dirty="0" smtClean="0"/>
              <a:t>Security Filtering</a:t>
            </a:r>
          </a:p>
          <a:p>
            <a:pPr lvl="2"/>
            <a:r>
              <a:rPr lang="en-US" dirty="0" smtClean="0"/>
              <a:t>WMI</a:t>
            </a:r>
          </a:p>
          <a:p>
            <a:pPr lvl="2"/>
            <a:r>
              <a:rPr lang="en-US" dirty="0" smtClean="0"/>
              <a:t>Advanced Permissions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Swap machines – figure what objects your partner’s GPOs will apply to.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03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LSDOU: Like PEMDAS but Better!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Like onions, Group Policy has layers (of processing). </a:t>
            </a:r>
          </a:p>
          <a:p>
            <a:endParaRPr lang="en-US" dirty="0" smtClean="0"/>
          </a:p>
          <a:p>
            <a:r>
              <a:rPr lang="en-US" dirty="0" smtClean="0"/>
              <a:t>Layer 1: Local Group Policies (First Writer) </a:t>
            </a:r>
          </a:p>
          <a:p>
            <a:r>
              <a:rPr lang="en-US" dirty="0" smtClean="0"/>
              <a:t>Layer 2: Site Linked Group Policies</a:t>
            </a:r>
          </a:p>
          <a:p>
            <a:r>
              <a:rPr lang="en-US" dirty="0" smtClean="0"/>
              <a:t>Layer 3: Domain Linked Group Policies</a:t>
            </a:r>
          </a:p>
          <a:p>
            <a:r>
              <a:rPr lang="en-US" dirty="0" smtClean="0"/>
              <a:t>Layer 4: OU linked Group Policies (Last Writer)</a:t>
            </a:r>
          </a:p>
          <a:p>
            <a:endParaRPr lang="en-US" dirty="0" smtClean="0"/>
          </a:p>
          <a:p>
            <a:r>
              <a:rPr lang="en-US" dirty="0"/>
              <a:t>Anytime in Group Policy, the last writer always </a:t>
            </a:r>
            <a:r>
              <a:rPr lang="en-US" dirty="0" smtClean="0"/>
              <a:t>wins. If you have conflicting settings (let’s say in a domain policy and an OU policy), the closet layer wins</a:t>
            </a:r>
          </a:p>
          <a:p>
            <a:endParaRPr lang="en-US" dirty="0"/>
          </a:p>
          <a:p>
            <a:r>
              <a:rPr lang="en-US" dirty="0" smtClean="0"/>
              <a:t>Sub-OUs win over higher OUs.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LSDOU Examples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processes first?</a:t>
            </a:r>
          </a:p>
          <a:p>
            <a:r>
              <a:rPr lang="en-US" dirty="0" smtClean="0"/>
              <a:t>What is next?</a:t>
            </a:r>
          </a:p>
          <a:p>
            <a:r>
              <a:rPr lang="en-US" dirty="0" smtClean="0"/>
              <a:t>Followed by?</a:t>
            </a:r>
          </a:p>
          <a:p>
            <a:r>
              <a:rPr lang="en-US" dirty="0" smtClean="0"/>
              <a:t>And then?</a:t>
            </a:r>
          </a:p>
          <a:p>
            <a:r>
              <a:rPr lang="en-US" dirty="0" smtClean="0"/>
              <a:t>Last?</a:t>
            </a:r>
          </a:p>
          <a:p>
            <a:endParaRPr lang="en-US" dirty="0"/>
          </a:p>
          <a:p>
            <a:r>
              <a:rPr lang="en-US" dirty="0" smtClean="0"/>
              <a:t>What is our final setting?</a:t>
            </a:r>
          </a:p>
          <a:p>
            <a:r>
              <a:rPr lang="en-US" dirty="0" smtClean="0"/>
              <a:t>What is the determination (final result) of our policies called?</a:t>
            </a:r>
            <a:endParaRPr lang="en-US" dirty="0"/>
          </a:p>
        </p:txBody>
      </p:sp>
      <p:pic>
        <p:nvPicPr>
          <p:cNvPr id="10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94" y="1825625"/>
            <a:ext cx="5210340" cy="4351338"/>
          </a:xfrm>
        </p:spPr>
      </p:pic>
    </p:spTree>
    <p:extLst>
      <p:ext uri="{BB962C8B-B14F-4D97-AF65-F5344CB8AC3E}">
        <p14:creationId xmlns:p14="http://schemas.microsoft.com/office/powerpoint/2010/main" val="2414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 three GPOs named:</a:t>
            </a:r>
          </a:p>
          <a:p>
            <a:pPr lvl="1"/>
            <a:r>
              <a:rPr lang="en-US" dirty="0" smtClean="0"/>
              <a:t>Site: Enable </a:t>
            </a:r>
            <a:r>
              <a:rPr lang="en-US" dirty="0"/>
              <a:t>Remove Change Password </a:t>
            </a:r>
            <a:endParaRPr lang="en-US" dirty="0" smtClean="0"/>
          </a:p>
          <a:p>
            <a:pPr lvl="1"/>
            <a:r>
              <a:rPr lang="en-US" dirty="0" smtClean="0"/>
              <a:t>Domain: Disable </a:t>
            </a:r>
            <a:r>
              <a:rPr lang="en-US" dirty="0"/>
              <a:t>Remove Change Password </a:t>
            </a:r>
            <a:endParaRPr lang="en-US" dirty="0" smtClean="0"/>
          </a:p>
          <a:p>
            <a:pPr lvl="1"/>
            <a:r>
              <a:rPr lang="en-US" dirty="0" smtClean="0"/>
              <a:t>OU: Enable </a:t>
            </a:r>
            <a:r>
              <a:rPr lang="en-US" dirty="0"/>
              <a:t>Remove Change Password </a:t>
            </a:r>
            <a:endParaRPr lang="en-US" dirty="0" smtClean="0"/>
          </a:p>
          <a:p>
            <a:pPr lvl="2"/>
            <a:r>
              <a:rPr lang="en-US" dirty="0" smtClean="0"/>
              <a:t>Note: These names are not best practices – they are useful for us when troubleshooting and in the next lab.</a:t>
            </a:r>
          </a:p>
          <a:p>
            <a:pPr lvl="2"/>
            <a:r>
              <a:rPr lang="en-US" dirty="0" smtClean="0"/>
              <a:t>Do not configure anything in these GPOs</a:t>
            </a:r>
          </a:p>
          <a:p>
            <a:pPr lvl="1"/>
            <a:endParaRPr lang="en-US" dirty="0"/>
          </a:p>
          <a:p>
            <a:r>
              <a:rPr lang="en-US" dirty="0" smtClean="0"/>
              <a:t>Link these GPOs to their respective locations (Site GPO to the default first site), Domain GPO to the domain, OU GPO to the OU.</a:t>
            </a:r>
          </a:p>
          <a:p>
            <a:endParaRPr lang="en-US" dirty="0"/>
          </a:p>
          <a:p>
            <a:r>
              <a:rPr lang="en-US" dirty="0" smtClean="0"/>
              <a:t>Create a Security Group named “Deny OU: Enable </a:t>
            </a:r>
            <a:r>
              <a:rPr lang="en-US" dirty="0"/>
              <a:t>Remove Change Password </a:t>
            </a:r>
            <a:r>
              <a:rPr lang="en-US" dirty="0" smtClean="0"/>
              <a:t>.” Deny this group the ability to process the OU GPO.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5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Group Policy?</a:t>
            </a:r>
          </a:p>
          <a:p>
            <a:pPr lvl="1"/>
            <a:r>
              <a:rPr lang="en-US" dirty="0" smtClean="0"/>
              <a:t>A centralized management and configuration tool for computers and users. No extra client or servers beyond a DC is required.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What can it do?</a:t>
            </a:r>
          </a:p>
          <a:p>
            <a:pPr lvl="1"/>
            <a:r>
              <a:rPr lang="en-US" dirty="0" smtClean="0"/>
              <a:t>Pretty much everything: 1,000s of On/Off Settings, dozens of configuration tools, and the ability to deploy batch, VB, or PowerShell scripts</a:t>
            </a:r>
          </a:p>
          <a:p>
            <a:pPr lvl="1"/>
            <a:endParaRPr lang="en-US" dirty="0"/>
          </a:p>
          <a:p>
            <a:r>
              <a:rPr lang="en-US" dirty="0" smtClean="0"/>
              <a:t>What is it comprised of?</a:t>
            </a:r>
          </a:p>
          <a:p>
            <a:pPr lvl="1"/>
            <a:r>
              <a:rPr lang="en-US" dirty="0" smtClean="0"/>
              <a:t>A service (GPClient) on every machine, Active Directory/Sysvol</a:t>
            </a:r>
            <a:r>
              <a:rPr lang="en-US" dirty="0"/>
              <a:t> </a:t>
            </a:r>
            <a:r>
              <a:rPr lang="en-US" dirty="0" smtClean="0"/>
              <a:t>for Group Policy Objects (GPOs), a Group Policy Management Console (GPMC)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Disable Local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Save yourself the hassle of an additional layer and turn off local group policy.</a:t>
            </a:r>
          </a:p>
          <a:p>
            <a:endParaRPr lang="en-US" dirty="0" smtClean="0"/>
          </a:p>
          <a:p>
            <a:r>
              <a:rPr lang="en-US" dirty="0" smtClean="0"/>
              <a:t>To do so, Enable Computer Configuration/Policies/Administrative Template/System/Group Policy/Turn Off Local Group Policy Objects processing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01" y="1825625"/>
            <a:ext cx="5759763" cy="2965924"/>
          </a:xfrm>
        </p:spPr>
      </p:pic>
    </p:spTree>
    <p:extLst>
      <p:ext uri="{BB962C8B-B14F-4D97-AF65-F5344CB8AC3E}">
        <p14:creationId xmlns:p14="http://schemas.microsoft.com/office/powerpoint/2010/main" val="6727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a Local Group Policy setting that applies to all users (ex: Remove Task Manager from CTRL + ALT + DEL). Apply this to a client</a:t>
            </a:r>
          </a:p>
          <a:p>
            <a:r>
              <a:rPr lang="en-US" dirty="0" smtClean="0"/>
              <a:t>Ensure that this setting is being processed.</a:t>
            </a:r>
          </a:p>
          <a:p>
            <a:endParaRPr lang="en-US" dirty="0"/>
          </a:p>
          <a:p>
            <a:r>
              <a:rPr lang="en-US" dirty="0" smtClean="0"/>
              <a:t>In a GPO linked to the domain, turn off local group policy processing. </a:t>
            </a:r>
          </a:p>
          <a:p>
            <a:endParaRPr lang="en-US" dirty="0"/>
          </a:p>
          <a:p>
            <a:r>
              <a:rPr lang="en-US" dirty="0" smtClean="0"/>
              <a:t>Reboot your client – did local group policy stop?</a:t>
            </a:r>
          </a:p>
        </p:txBody>
      </p:sp>
    </p:spTree>
    <p:extLst>
      <p:ext uri="{BB962C8B-B14F-4D97-AF65-F5344CB8AC3E}">
        <p14:creationId xmlns:p14="http://schemas.microsoft.com/office/powerpoint/2010/main" val="1473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Inheritance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Block Inheritance allows you to cut out any GPO from above.</a:t>
            </a:r>
          </a:p>
          <a:p>
            <a:endParaRPr lang="en-US" dirty="0" smtClean="0"/>
          </a:p>
          <a:p>
            <a:r>
              <a:rPr lang="en-US" dirty="0" smtClean="0"/>
              <a:t>If set on an OU, domain GPOs and higher OU GPOs will not apply.</a:t>
            </a:r>
          </a:p>
          <a:p>
            <a:endParaRPr lang="en-US" dirty="0"/>
          </a:p>
          <a:p>
            <a:r>
              <a:rPr lang="en-US" dirty="0" smtClean="0"/>
              <a:t>Why use block inheritance when lower GPOs win anyways?</a:t>
            </a:r>
          </a:p>
          <a:p>
            <a:pPr lvl="1"/>
            <a:r>
              <a:rPr lang="en-US" dirty="0" smtClean="0"/>
              <a:t>Remember that lower only wins if a setting contradicts a higher setting. Block Inheritance blocks all setting from processing (without you configuring a GPO)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9" y="1825625"/>
            <a:ext cx="5164752" cy="190586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59" y="4196339"/>
            <a:ext cx="5162758" cy="17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Inheritance </a:t>
            </a:r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can’t block inheritance from a local GPO to an AD GPO. Turn off Local GPO to accomplish this</a:t>
            </a:r>
          </a:p>
          <a:p>
            <a:r>
              <a:rPr lang="en-US" dirty="0" smtClean="0"/>
              <a:t>Don’t use block inheritance (if you can help it). It will cause you more issues than it fixes.</a:t>
            </a:r>
          </a:p>
          <a:p>
            <a:r>
              <a:rPr lang="en-US" dirty="0" smtClean="0"/>
              <a:t>You can block inheritance on a domain but it is odd…</a:t>
            </a:r>
          </a:p>
          <a:p>
            <a:r>
              <a:rPr lang="en-US" dirty="0" smtClean="0"/>
              <a:t>Don’t block inheritance on your Domain Controllers OU – it will break password policies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840" y="2233612"/>
            <a:ext cx="5590695" cy="29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Enforcement – </a:t>
            </a:r>
            <a:r>
              <a:rPr lang="en-US" sz="2700" dirty="0" smtClean="0"/>
              <a:t>everything you know is backwards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Enforcement allows you to set GPOs from on high</a:t>
            </a:r>
            <a:r>
              <a:rPr lang="en-US" dirty="0"/>
              <a:t> </a:t>
            </a:r>
            <a:r>
              <a:rPr lang="en-US" dirty="0" smtClean="0"/>
              <a:t>without being overwritten.</a:t>
            </a:r>
          </a:p>
          <a:p>
            <a:endParaRPr lang="en-US" dirty="0"/>
          </a:p>
          <a:p>
            <a:r>
              <a:rPr lang="en-US" dirty="0" smtClean="0"/>
              <a:t>To enforce, right click on a GPO link and select enforce. This setting is per link – not per GPO.</a:t>
            </a:r>
          </a:p>
          <a:p>
            <a:endParaRPr lang="en-US" dirty="0" smtClean="0"/>
          </a:p>
          <a:p>
            <a:r>
              <a:rPr lang="en-US" dirty="0" smtClean="0"/>
              <a:t>Enforced GPOs apply backwards (you’ll see on next slide)</a:t>
            </a:r>
          </a:p>
          <a:p>
            <a:endParaRPr lang="en-US" dirty="0"/>
          </a:p>
          <a:p>
            <a:r>
              <a:rPr lang="en-US" dirty="0" smtClean="0"/>
              <a:t>Use sparingly or not at all</a:t>
            </a:r>
            <a:endParaRPr lang="en-US" dirty="0"/>
          </a:p>
        </p:txBody>
      </p:sp>
      <p:pic>
        <p:nvPicPr>
          <p:cNvPr id="7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53" y="2510755"/>
            <a:ext cx="4767168" cy="3252736"/>
          </a:xfrm>
        </p:spPr>
      </p:pic>
    </p:spTree>
    <p:extLst>
      <p:ext uri="{BB962C8B-B14F-4D97-AF65-F5344CB8AC3E}">
        <p14:creationId xmlns:p14="http://schemas.microsoft.com/office/powerpoint/2010/main" val="2476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6" y="249326"/>
            <a:ext cx="10515600" cy="1325563"/>
          </a:xfrm>
        </p:spPr>
        <p:txBody>
          <a:bodyPr/>
          <a:lstStyle/>
          <a:p>
            <a:r>
              <a:rPr lang="en-US" dirty="0" smtClean="0"/>
              <a:t>The Ladder Example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36" y="5057775"/>
            <a:ext cx="10591800" cy="180022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09336" y="168941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Policy starts processing and climbs </a:t>
            </a:r>
            <a:r>
              <a:rPr lang="en-US" dirty="0" smtClean="0"/>
              <a:t>down </a:t>
            </a:r>
            <a:r>
              <a:rPr lang="en-US" dirty="0"/>
              <a:t>the ladder. It begins by processing Un-Enforced GPOs.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Order of Processing: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Sub-OUs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last (closet) OU, enforced GPOs are applied in the reversed order </a:t>
            </a:r>
            <a:r>
              <a:rPr lang="en-US" dirty="0" smtClean="0"/>
              <a:t>(up </a:t>
            </a:r>
            <a:r>
              <a:rPr lang="en-US" dirty="0"/>
              <a:t>the ladder).</a:t>
            </a:r>
          </a:p>
        </p:txBody>
      </p:sp>
    </p:spTree>
    <p:extLst>
      <p:ext uri="{BB962C8B-B14F-4D97-AF65-F5344CB8AC3E}">
        <p14:creationId xmlns:p14="http://schemas.microsoft.com/office/powerpoint/2010/main" val="22476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Enforcement Works: GP Example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Domain: Disable Remove Change Password is not enforced. It processes first.</a:t>
            </a:r>
          </a:p>
          <a:p>
            <a:r>
              <a:rPr lang="en-US" dirty="0" smtClean="0"/>
              <a:t>The next GPO is enforced. GP Client sees this, makes a little reminder to come back to this GPO, and skips it.</a:t>
            </a:r>
          </a:p>
          <a:p>
            <a:r>
              <a:rPr lang="en-US" dirty="0" smtClean="0"/>
              <a:t>Sub-OU GPO is not enforced. It’s setting is applied. We have finished going down the GP ladder.</a:t>
            </a:r>
          </a:p>
          <a:p>
            <a:r>
              <a:rPr lang="en-US" dirty="0" smtClean="0"/>
              <a:t>GPClient then proceeds back up the ladder. Encounters the enforced GPO at the Domain Users OU and applies it. </a:t>
            </a:r>
            <a:endParaRPr lang="en-US" dirty="0"/>
          </a:p>
          <a:p>
            <a:r>
              <a:rPr lang="en-US" dirty="0" smtClean="0"/>
              <a:t>It is the last GPO to process. </a:t>
            </a:r>
            <a:endParaRPr lang="en-US" dirty="0"/>
          </a:p>
        </p:txBody>
      </p:sp>
      <p:pic>
        <p:nvPicPr>
          <p:cNvPr id="11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59" y="2670136"/>
            <a:ext cx="5397643" cy="2539173"/>
          </a:xfrm>
        </p:spPr>
      </p:pic>
    </p:spTree>
    <p:extLst>
      <p:ext uri="{BB962C8B-B14F-4D97-AF65-F5344CB8AC3E}">
        <p14:creationId xmlns:p14="http://schemas.microsoft.com/office/powerpoint/2010/main" val="26392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Enforcement Works: GP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These GPOs each contain one setting that is designed as an example.</a:t>
            </a:r>
          </a:p>
          <a:p>
            <a:r>
              <a:rPr lang="en-US" dirty="0" smtClean="0"/>
              <a:t>If the Sub-OU GPO contained different settings that weren’t in the OU GPO, those settings would still apply.</a:t>
            </a:r>
          </a:p>
          <a:p>
            <a:pPr lvl="1"/>
            <a:r>
              <a:rPr lang="en-US" dirty="0" smtClean="0"/>
              <a:t>EX: A setting to remove the task manager.</a:t>
            </a:r>
            <a:endParaRPr lang="en-US" dirty="0"/>
          </a:p>
        </p:txBody>
      </p:sp>
      <p:pic>
        <p:nvPicPr>
          <p:cNvPr id="5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95" y="2513117"/>
            <a:ext cx="5515450" cy="2594592"/>
          </a:xfrm>
        </p:spPr>
      </p:pic>
    </p:spTree>
    <p:extLst>
      <p:ext uri="{BB962C8B-B14F-4D97-AF65-F5344CB8AC3E}">
        <p14:creationId xmlns:p14="http://schemas.microsoft.com/office/powerpoint/2010/main" val="6392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Enforcement: Your Turn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Which GPO wins?</a:t>
            </a:r>
          </a:p>
          <a:p>
            <a:endParaRPr lang="en-US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50" y="2818231"/>
            <a:ext cx="5821913" cy="2366125"/>
          </a:xfrm>
        </p:spPr>
      </p:pic>
    </p:spTree>
    <p:extLst>
      <p:ext uri="{BB962C8B-B14F-4D97-AF65-F5344CB8AC3E}">
        <p14:creationId xmlns:p14="http://schemas.microsoft.com/office/powerpoint/2010/main" val="10873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Enforcement and Block Inheritance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3600" i="1" dirty="0" smtClean="0"/>
              <a:t>Because I know you’ll ask</a:t>
            </a:r>
            <a:endParaRPr lang="en-US" sz="36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have an enforced GPO linked at the domain</a:t>
            </a:r>
          </a:p>
          <a:p>
            <a:r>
              <a:rPr lang="en-US" dirty="0" smtClean="0"/>
              <a:t>You have block inheritance on an OU.</a:t>
            </a:r>
          </a:p>
          <a:p>
            <a:endParaRPr lang="en-US" dirty="0"/>
          </a:p>
          <a:p>
            <a:r>
              <a:rPr lang="en-US" dirty="0" smtClean="0"/>
              <a:t>The enforced GPO will win. Enforced ignores block inheritance</a:t>
            </a:r>
          </a:p>
          <a:p>
            <a:endParaRPr lang="en-US" dirty="0"/>
          </a:p>
          <a:p>
            <a:r>
              <a:rPr lang="en-US" dirty="0" smtClean="0"/>
              <a:t>Please don’t setup a live environment like this…</a:t>
            </a:r>
          </a:p>
        </p:txBody>
      </p:sp>
      <p:pic>
        <p:nvPicPr>
          <p:cNvPr id="9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33" y="2751856"/>
            <a:ext cx="5659770" cy="2004871"/>
          </a:xfrm>
        </p:spPr>
      </p:pic>
    </p:spTree>
    <p:extLst>
      <p:ext uri="{BB962C8B-B14F-4D97-AF65-F5344CB8AC3E}">
        <p14:creationId xmlns:p14="http://schemas.microsoft.com/office/powerpoint/2010/main" val="42940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Boring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Group Policy</a:t>
            </a:r>
            <a:r>
              <a:rPr lang="en-US" dirty="0" smtClean="0"/>
              <a:t>: the overall technology. Named because you are grouping policies and settings together.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Group Policy Object (GPO)</a:t>
            </a:r>
            <a:r>
              <a:rPr lang="en-US" dirty="0" smtClean="0"/>
              <a:t>: an individual object that contains your settings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Policy (setting)</a:t>
            </a:r>
            <a:r>
              <a:rPr lang="en-US" dirty="0" smtClean="0"/>
              <a:t>: also known as a registry setting or administrative setting. These are the individual Enable/Disable settings you can configure in a GPO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policy</a:t>
            </a:r>
            <a:r>
              <a:rPr lang="en-US" dirty="0" smtClean="0"/>
              <a:t>: a specific type of setting that users cannot change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Group Policy Preferences (GPP)</a:t>
            </a:r>
            <a:r>
              <a:rPr lang="en-US" dirty="0" smtClean="0"/>
              <a:t>: an add-on for Group Policy that is built into Windows 7. An example would be Group Policy Preferences (GPP): Printers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Preference (setting)</a:t>
            </a:r>
            <a:r>
              <a:rPr lang="en-US" dirty="0" smtClean="0"/>
              <a:t>: an individual item within a specific GPP (like Printers)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preference</a:t>
            </a:r>
            <a:r>
              <a:rPr lang="en-US" dirty="0" smtClean="0"/>
              <a:t>: </a:t>
            </a:r>
            <a:r>
              <a:rPr lang="en-US" dirty="0"/>
              <a:t>a specific type of setting that users </a:t>
            </a:r>
            <a:r>
              <a:rPr lang="en-US" dirty="0" smtClean="0"/>
              <a:t>can </a:t>
            </a:r>
            <a:r>
              <a:rPr lang="en-US" dirty="0"/>
              <a:t>change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174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Enforcement and Block </a:t>
            </a:r>
            <a:r>
              <a:rPr lang="en-US" sz="4400" dirty="0" smtClean="0"/>
              <a:t>Inheritance: </a:t>
            </a:r>
            <a:r>
              <a:rPr lang="en-US" sz="3100" dirty="0" smtClean="0"/>
              <a:t>Your Turn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GPO wins?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82" y="2061611"/>
            <a:ext cx="4746280" cy="3914317"/>
          </a:xfrm>
        </p:spPr>
      </p:pic>
    </p:spTree>
    <p:extLst>
      <p:ext uri="{BB962C8B-B14F-4D97-AF65-F5344CB8AC3E}">
        <p14:creationId xmlns:p14="http://schemas.microsoft.com/office/powerpoint/2010/main" val="41556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Block Inheritance on an OU or Domain. Test out what policies apply and which policies don’t apply</a:t>
            </a:r>
          </a:p>
          <a:p>
            <a:endParaRPr lang="en-US" dirty="0"/>
          </a:p>
          <a:p>
            <a:r>
              <a:rPr lang="en-US" dirty="0" smtClean="0"/>
              <a:t>Set two GPOs to enforce. Which one applies?</a:t>
            </a:r>
          </a:p>
          <a:p>
            <a:endParaRPr lang="en-US" dirty="0"/>
          </a:p>
          <a:p>
            <a:r>
              <a:rPr lang="en-US" dirty="0" smtClean="0"/>
              <a:t>Enable Enforce on a GPO above the block inheritance. Ensure that it applies.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Loopback: Your Solution to Everything*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Remember these rules?</a:t>
            </a:r>
          </a:p>
          <a:p>
            <a:pPr lvl="1"/>
            <a:r>
              <a:rPr lang="en-US" dirty="0"/>
              <a:t>If you configure a computer side setting, it must be linked to </a:t>
            </a:r>
            <a:r>
              <a:rPr lang="en-US" dirty="0" smtClean="0"/>
              <a:t>computers</a:t>
            </a:r>
            <a:endParaRPr lang="en-US" dirty="0"/>
          </a:p>
          <a:p>
            <a:pPr lvl="1"/>
            <a:r>
              <a:rPr lang="en-US" dirty="0"/>
              <a:t>If you configure a user side setting, it must be linked to </a:t>
            </a:r>
            <a:r>
              <a:rPr lang="en-US" dirty="0" smtClean="0"/>
              <a:t>users</a:t>
            </a:r>
          </a:p>
          <a:p>
            <a:pPr lvl="1"/>
            <a:endParaRPr lang="en-US" dirty="0"/>
          </a:p>
          <a:p>
            <a:r>
              <a:rPr lang="en-US" dirty="0" smtClean="0"/>
              <a:t>But what if you want to apply a user side setting (ex: a home page) to a group of computers? Use Loopback!</a:t>
            </a:r>
          </a:p>
          <a:p>
            <a:endParaRPr lang="en-US" dirty="0"/>
          </a:p>
          <a:p>
            <a:r>
              <a:rPr lang="en-US" dirty="0" smtClean="0"/>
              <a:t>Loopback can be configured at </a:t>
            </a:r>
            <a:r>
              <a:rPr lang="en-US" i="1" dirty="0" smtClean="0"/>
              <a:t>Computer Configuration/Administrative Templates/System/Group Policy/Configure user Group Policy loopback processing mode.</a:t>
            </a:r>
          </a:p>
          <a:p>
            <a:endParaRPr lang="en-US" i="1" dirty="0"/>
          </a:p>
          <a:p>
            <a:r>
              <a:rPr lang="en-US" dirty="0" smtClean="0"/>
              <a:t>Does not require a reboot!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0000" y="6311900"/>
            <a:ext cx="818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Everything that consists of user side settings needing to apply to computer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normally happen: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10" y="1579851"/>
            <a:ext cx="8660180" cy="4451495"/>
          </a:xfrm>
        </p:spPr>
      </p:pic>
      <p:sp>
        <p:nvSpPr>
          <p:cNvPr id="7" name="TextBox 6"/>
          <p:cNvSpPr txBox="1"/>
          <p:nvPr/>
        </p:nvSpPr>
        <p:spPr>
          <a:xfrm>
            <a:off x="914399" y="6207704"/>
            <a:ext cx="1050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User Side setting, Remove Task Manager, will be </a:t>
            </a:r>
            <a:r>
              <a:rPr lang="en-US" dirty="0" smtClean="0">
                <a:solidFill>
                  <a:srgbClr val="FF0000"/>
                </a:solidFill>
              </a:rPr>
              <a:t>ignored</a:t>
            </a:r>
            <a:r>
              <a:rPr lang="en-US" dirty="0" smtClean="0"/>
              <a:t> by the computers in the Domain Computers 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happen with Loopback</a:t>
            </a:r>
            <a:endParaRPr lang="en-US" dirty="0"/>
          </a:p>
        </p:txBody>
      </p:sp>
      <p:pic>
        <p:nvPicPr>
          <p:cNvPr id="4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22" y="1825625"/>
            <a:ext cx="8465330" cy="4351338"/>
          </a:xfrm>
        </p:spPr>
      </p:pic>
      <p:sp>
        <p:nvSpPr>
          <p:cNvPr id="5" name="Rectangle 4"/>
          <p:cNvSpPr/>
          <p:nvPr/>
        </p:nvSpPr>
        <p:spPr>
          <a:xfrm>
            <a:off x="1006764" y="6211744"/>
            <a:ext cx="10834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User Side setting, Remove Task Manager, will be </a:t>
            </a:r>
            <a:r>
              <a:rPr lang="en-US" dirty="0" smtClean="0">
                <a:solidFill>
                  <a:srgbClr val="00B050"/>
                </a:solidFill>
              </a:rPr>
              <a:t>processed</a:t>
            </a:r>
            <a:r>
              <a:rPr lang="en-US" dirty="0" smtClean="0"/>
              <a:t> </a:t>
            </a:r>
            <a:r>
              <a:rPr lang="en-US" dirty="0"/>
              <a:t>by the computers in the Domain Computers OU.</a:t>
            </a:r>
          </a:p>
        </p:txBody>
      </p:sp>
    </p:spTree>
    <p:extLst>
      <p:ext uri="{BB962C8B-B14F-4D97-AF65-F5344CB8AC3E}">
        <p14:creationId xmlns:p14="http://schemas.microsoft.com/office/powerpoint/2010/main" val="21940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15" y="263525"/>
            <a:ext cx="10515600" cy="1325563"/>
          </a:xfrm>
        </p:spPr>
        <p:txBody>
          <a:bodyPr/>
          <a:lstStyle/>
          <a:p>
            <a:r>
              <a:rPr lang="en-US" dirty="0" smtClean="0"/>
              <a:t>How does Loopback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9615" y="1779658"/>
            <a:ext cx="5929511" cy="50323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Loopback</a:t>
            </a:r>
          </a:p>
          <a:p>
            <a:pPr lvl="1"/>
            <a:r>
              <a:rPr lang="en-US" sz="2000" dirty="0" smtClean="0"/>
              <a:t>Computer Starts/Contacts DC</a:t>
            </a:r>
          </a:p>
          <a:p>
            <a:pPr lvl="1"/>
            <a:r>
              <a:rPr lang="en-US" sz="2000" dirty="0" smtClean="0"/>
              <a:t>Gets all GPOs linked to it</a:t>
            </a:r>
          </a:p>
          <a:p>
            <a:pPr lvl="1"/>
            <a:r>
              <a:rPr lang="en-US" sz="2000" dirty="0" smtClean="0"/>
              <a:t>Processes Computer Node (ignores user node)</a:t>
            </a:r>
          </a:p>
          <a:p>
            <a:pPr lvl="1"/>
            <a:r>
              <a:rPr lang="en-US" sz="2000" dirty="0" smtClean="0"/>
              <a:t>Presents Login Screen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User Authenticates</a:t>
            </a:r>
          </a:p>
          <a:p>
            <a:pPr lvl="1"/>
            <a:r>
              <a:rPr lang="en-US" sz="2000" dirty="0" smtClean="0"/>
              <a:t>Gets all GPOs linked to it</a:t>
            </a:r>
          </a:p>
          <a:p>
            <a:pPr lvl="1"/>
            <a:r>
              <a:rPr lang="en-US" sz="2000" dirty="0" smtClean="0"/>
              <a:t>Processes User Node (ignores computer node)</a:t>
            </a:r>
          </a:p>
          <a:p>
            <a:pPr lvl="1"/>
            <a:r>
              <a:rPr lang="en-US" sz="2000" dirty="0" smtClean="0"/>
              <a:t>User is logged 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82893" y="1733694"/>
            <a:ext cx="5539652" cy="512430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With Loopback</a:t>
            </a:r>
          </a:p>
          <a:p>
            <a:pPr lvl="1"/>
            <a:r>
              <a:rPr lang="en-US" sz="2000" dirty="0"/>
              <a:t>Computer Starts/Contacts DC</a:t>
            </a:r>
          </a:p>
          <a:p>
            <a:pPr lvl="1"/>
            <a:r>
              <a:rPr lang="en-US" sz="2000" dirty="0"/>
              <a:t>Gets all GPOs linked to it</a:t>
            </a:r>
          </a:p>
          <a:p>
            <a:pPr lvl="1"/>
            <a:r>
              <a:rPr lang="en-US" sz="2000" dirty="0"/>
              <a:t>Processes Computer Node (ignores user node)</a:t>
            </a:r>
          </a:p>
          <a:p>
            <a:pPr lvl="1"/>
            <a:r>
              <a:rPr lang="en-US" sz="2000" dirty="0"/>
              <a:t>Presents Login Screen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User Authenticates</a:t>
            </a:r>
          </a:p>
          <a:p>
            <a:pPr lvl="1"/>
            <a:r>
              <a:rPr lang="en-US" sz="2000" dirty="0"/>
              <a:t>Gets all GPOs linked to it</a:t>
            </a:r>
          </a:p>
          <a:p>
            <a:pPr lvl="1"/>
            <a:r>
              <a:rPr lang="en-US" sz="2000" dirty="0"/>
              <a:t>Processes User Node (ignores computer node)</a:t>
            </a:r>
          </a:p>
          <a:p>
            <a:endParaRPr lang="en-US" sz="2000" dirty="0" smtClean="0"/>
          </a:p>
          <a:p>
            <a:pPr lvl="1"/>
            <a:r>
              <a:rPr lang="en-US" sz="2000" dirty="0" smtClean="0"/>
              <a:t>Computer says “shoot, I can be a user too”</a:t>
            </a:r>
          </a:p>
          <a:p>
            <a:pPr lvl="1"/>
            <a:r>
              <a:rPr lang="en-US" sz="2000" dirty="0" smtClean="0"/>
              <a:t>Gets all GPOs linked to it (the computer)</a:t>
            </a:r>
          </a:p>
          <a:p>
            <a:pPr lvl="1"/>
            <a:r>
              <a:rPr lang="en-US" sz="2000" dirty="0" smtClean="0"/>
              <a:t>Processes User Node (ignores computer node)</a:t>
            </a:r>
          </a:p>
          <a:p>
            <a:pPr lvl="1"/>
            <a:r>
              <a:rPr lang="en-US" sz="2000" dirty="0" smtClean="0"/>
              <a:t>User is Logged in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20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 about Loopback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Comes in two modes: Merge and Replace</a:t>
            </a:r>
          </a:p>
          <a:p>
            <a:pPr lvl="1"/>
            <a:r>
              <a:rPr lang="en-US" dirty="0" smtClean="0"/>
              <a:t>Merge adds in the user’s setting + user node settings linked to the computer</a:t>
            </a:r>
          </a:p>
          <a:p>
            <a:pPr lvl="1"/>
            <a:r>
              <a:rPr lang="en-US" dirty="0" smtClean="0"/>
              <a:t>Replace only uses user node settings linked to computer</a:t>
            </a:r>
          </a:p>
          <a:p>
            <a:r>
              <a:rPr lang="en-US" dirty="0" smtClean="0"/>
              <a:t>Loopback changes processing for the entire computer – not just one GPO. </a:t>
            </a:r>
            <a:endParaRPr lang="en-US" dirty="0"/>
          </a:p>
        </p:txBody>
      </p:sp>
      <p:pic>
        <p:nvPicPr>
          <p:cNvPr id="7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2708497"/>
            <a:ext cx="5750044" cy="2953394"/>
          </a:xfrm>
        </p:spPr>
      </p:pic>
    </p:spTree>
    <p:extLst>
      <p:ext uri="{BB962C8B-B14F-4D97-AF65-F5344CB8AC3E}">
        <p14:creationId xmlns:p14="http://schemas.microsoft.com/office/powerpoint/2010/main" val="13944538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Loopback Modes: Merge and Replace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0931" y="1825625"/>
            <a:ext cx="6145216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Merge Mode</a:t>
            </a:r>
          </a:p>
          <a:p>
            <a:pPr lvl="1"/>
            <a:r>
              <a:rPr lang="en-US" sz="1800" dirty="0"/>
              <a:t>Computer Starts/Contacts DC</a:t>
            </a:r>
          </a:p>
          <a:p>
            <a:pPr lvl="1"/>
            <a:r>
              <a:rPr lang="en-US" sz="1800" dirty="0"/>
              <a:t>Gets all GPOs linked to it</a:t>
            </a:r>
          </a:p>
          <a:p>
            <a:pPr lvl="1"/>
            <a:r>
              <a:rPr lang="en-US" sz="1800" dirty="0"/>
              <a:t>Processes Computer Node (ignores user node)</a:t>
            </a:r>
          </a:p>
          <a:p>
            <a:pPr lvl="1"/>
            <a:r>
              <a:rPr lang="en-US" sz="1800" dirty="0"/>
              <a:t>Presents Login Screen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User Authenticates</a:t>
            </a:r>
          </a:p>
          <a:p>
            <a:pPr lvl="1"/>
            <a:r>
              <a:rPr lang="en-US" sz="1800" dirty="0"/>
              <a:t>Gets all GPOs linked to it</a:t>
            </a:r>
          </a:p>
          <a:p>
            <a:pPr lvl="1"/>
            <a:r>
              <a:rPr lang="en-US" sz="1800" dirty="0"/>
              <a:t>Processes User Node (ignores computer node)</a:t>
            </a:r>
          </a:p>
          <a:p>
            <a:endParaRPr lang="en-US" sz="1800" dirty="0" smtClean="0"/>
          </a:p>
          <a:p>
            <a:pPr lvl="1"/>
            <a:r>
              <a:rPr lang="en-US" sz="1800" dirty="0" smtClean="0"/>
              <a:t>Computer gets all GPOs linked to it</a:t>
            </a:r>
          </a:p>
          <a:p>
            <a:pPr lvl="1"/>
            <a:r>
              <a:rPr lang="en-US" sz="1800" dirty="0" smtClean="0"/>
              <a:t>Processes User Node (ignores computer node)</a:t>
            </a:r>
          </a:p>
          <a:p>
            <a:pPr lvl="1"/>
            <a:r>
              <a:rPr lang="en-US" sz="1800" dirty="0" smtClean="0"/>
              <a:t>Computer merges it’s extra settings to the User’s RSOP</a:t>
            </a:r>
          </a:p>
          <a:p>
            <a:pPr lvl="1"/>
            <a:r>
              <a:rPr lang="en-US" sz="1800" dirty="0" smtClean="0"/>
              <a:t>User is Logged in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6145215" y="1825625"/>
            <a:ext cx="5621911" cy="44458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Replace Mode</a:t>
            </a:r>
          </a:p>
          <a:p>
            <a:pPr lvl="1"/>
            <a:r>
              <a:rPr lang="en-US" sz="2000" dirty="0"/>
              <a:t>Computer Starts/Contacts DC</a:t>
            </a:r>
          </a:p>
          <a:p>
            <a:pPr lvl="1"/>
            <a:r>
              <a:rPr lang="en-US" sz="2000" dirty="0"/>
              <a:t>Gets all GPOs linked to it</a:t>
            </a:r>
          </a:p>
          <a:p>
            <a:pPr lvl="1"/>
            <a:r>
              <a:rPr lang="en-US" sz="2000" dirty="0"/>
              <a:t>Processes Computer Node (ignores user node)</a:t>
            </a:r>
          </a:p>
          <a:p>
            <a:pPr lvl="1"/>
            <a:r>
              <a:rPr lang="en-US" sz="2000" dirty="0"/>
              <a:t>Presents Login Screen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User Authenticates</a:t>
            </a:r>
          </a:p>
          <a:p>
            <a:pPr lvl="1"/>
            <a:r>
              <a:rPr lang="en-US" sz="2000" dirty="0"/>
              <a:t>Gets all GPOs linked to it</a:t>
            </a:r>
          </a:p>
          <a:p>
            <a:pPr lvl="1"/>
            <a:r>
              <a:rPr lang="en-US" sz="2000" dirty="0"/>
              <a:t>Processes User Node (ignores computer node)</a:t>
            </a:r>
          </a:p>
          <a:p>
            <a:endParaRPr lang="en-US" sz="2000" dirty="0" smtClean="0"/>
          </a:p>
          <a:p>
            <a:pPr lvl="1"/>
            <a:r>
              <a:rPr lang="en-US" sz="2000" dirty="0"/>
              <a:t>Computer gets all GPOs linked to it</a:t>
            </a:r>
          </a:p>
          <a:p>
            <a:pPr lvl="1"/>
            <a:r>
              <a:rPr lang="en-US" sz="2000" dirty="0" smtClean="0"/>
              <a:t>Processes User Node (ignores computer node)</a:t>
            </a:r>
          </a:p>
          <a:p>
            <a:pPr lvl="1"/>
            <a:r>
              <a:rPr lang="en-US" sz="2000" dirty="0" smtClean="0"/>
              <a:t>Computer replaces all settings grabbed by the user with it’s User Node settings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576291" y="3657600"/>
            <a:ext cx="4950691" cy="8405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59418" y="3657600"/>
            <a:ext cx="4694382" cy="8405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that you have a setting configured for a user (such as removing a CTRL + ALT + DEL option)</a:t>
            </a:r>
          </a:p>
          <a:p>
            <a:r>
              <a:rPr lang="en-US" dirty="0" smtClean="0"/>
              <a:t>Set a user side setting on a GPO linked only to a computer. Does it apply?</a:t>
            </a:r>
          </a:p>
          <a:p>
            <a:r>
              <a:rPr lang="en-US" dirty="0" smtClean="0"/>
              <a:t>Enable loopback. Do you have to reboot for this to take effect?</a:t>
            </a:r>
          </a:p>
          <a:p>
            <a:r>
              <a:rPr lang="en-US" dirty="0" smtClean="0"/>
              <a:t>Get your user side setting (that is linked to a computer) to apply for all users.</a:t>
            </a:r>
          </a:p>
          <a:p>
            <a:pPr lvl="1"/>
            <a:r>
              <a:rPr lang="en-US" dirty="0" smtClean="0"/>
              <a:t>Have Loopback merge the settings (and ensure this)</a:t>
            </a:r>
          </a:p>
          <a:p>
            <a:pPr lvl="1"/>
            <a:r>
              <a:rPr lang="en-US" dirty="0" smtClean="0"/>
              <a:t>Have Loopback replace the settings (and ensure this)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Policy/Policy Setting/Registry Policy/ADMX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of these names mean the same thing – basically everything under Administrative Templates. For simplicity, I will try to call them Policy</a:t>
            </a:r>
          </a:p>
          <a:p>
            <a:endParaRPr lang="en-US" dirty="0" smtClean="0"/>
          </a:p>
          <a:p>
            <a:r>
              <a:rPr lang="en-US" dirty="0" smtClean="0"/>
              <a:t>Stored </a:t>
            </a:r>
            <a:r>
              <a:rPr lang="en-US" dirty="0"/>
              <a:t>in C:\</a:t>
            </a:r>
            <a:r>
              <a:rPr lang="en-US" dirty="0" smtClean="0"/>
              <a:t>windows\PolicyDefinitions\ on every single machine</a:t>
            </a:r>
          </a:p>
          <a:p>
            <a:endParaRPr lang="en-US" dirty="0" smtClean="0"/>
          </a:p>
          <a:p>
            <a:r>
              <a:rPr lang="en-US" dirty="0" smtClean="0"/>
              <a:t>Language independent and XML based.</a:t>
            </a:r>
          </a:p>
          <a:p>
            <a:endParaRPr lang="en-US" dirty="0"/>
          </a:p>
          <a:p>
            <a:r>
              <a:rPr lang="en-US" dirty="0" smtClean="0"/>
              <a:t>Available for 3</a:t>
            </a:r>
            <a:r>
              <a:rPr lang="en-US" baseline="30000" dirty="0" smtClean="0"/>
              <a:t>rd</a:t>
            </a:r>
            <a:r>
              <a:rPr lang="en-US" dirty="0" smtClean="0"/>
              <a:t> party software: Office, Adobe, NetSupport,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Group Policy Objects (LGPOs)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Editions of Windows include at least 1 local Group Policy Object</a:t>
            </a:r>
          </a:p>
          <a:p>
            <a:r>
              <a:rPr lang="en-US" dirty="0" smtClean="0"/>
              <a:t>Applies to all users logging into a machine</a:t>
            </a:r>
          </a:p>
          <a:p>
            <a:r>
              <a:rPr lang="en-US" dirty="0" smtClean="0"/>
              <a:t>Accessed by Launching GPEDIT.MSC</a:t>
            </a:r>
          </a:p>
          <a:p>
            <a:r>
              <a:rPr lang="en-US" dirty="0"/>
              <a:t>Stored at: C:\windows\system32\grouppolicy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52" y="4223271"/>
            <a:ext cx="5639587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065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Traits of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Tattoo Settings</a:t>
            </a:r>
          </a:p>
          <a:p>
            <a:pPr lvl="1"/>
            <a:r>
              <a:rPr lang="en-US" dirty="0"/>
              <a:t>If you configure a setting (ex: User Config/Administrative Templates/Windows Components/Internet Explorer/Disable changing home page settings) and later remove that setting from the GPO, the computer will also remove setting</a:t>
            </a:r>
            <a:r>
              <a:rPr lang="en-US" dirty="0" smtClean="0"/>
              <a:t>.</a:t>
            </a:r>
          </a:p>
          <a:p>
            <a:r>
              <a:rPr lang="en-US" dirty="0"/>
              <a:t>Takes Precedence</a:t>
            </a:r>
          </a:p>
          <a:p>
            <a:pPr lvl="1"/>
            <a:r>
              <a:rPr lang="en-US" dirty="0"/>
              <a:t>A policy will always be the default setting once configured. When you configure a specific setting, the user will not be able to override the setting.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7" y="4983958"/>
            <a:ext cx="3820862" cy="18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936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Pros of Policy</a:t>
            </a:r>
          </a:p>
          <a:p>
            <a:pPr lvl="1"/>
            <a:r>
              <a:rPr lang="en-US" dirty="0" smtClean="0"/>
              <a:t>What you set is what they get – if an application supports policy, configuration is as easy as enabling a setting.</a:t>
            </a:r>
          </a:p>
          <a:p>
            <a:pPr lvl="1"/>
            <a:r>
              <a:rPr lang="en-US" dirty="0" smtClean="0"/>
              <a:t>Reversing a change only requires one click (change the setting to Not Configured)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 of Policy</a:t>
            </a:r>
          </a:p>
          <a:p>
            <a:pPr lvl="1"/>
            <a:r>
              <a:rPr lang="en-US" dirty="0" smtClean="0"/>
              <a:t>Very restrictive – ex: setting a homepage doesn’t allow users to set secondary homepages</a:t>
            </a:r>
          </a:p>
          <a:p>
            <a:pPr lvl="1"/>
            <a:r>
              <a:rPr lang="en-US" dirty="0" smtClean="0"/>
              <a:t>Can “lock out” admins as well (ex: trusted sites)</a:t>
            </a:r>
          </a:p>
          <a:p>
            <a:pPr lvl="1"/>
            <a:r>
              <a:rPr lang="en-US" dirty="0" smtClean="0"/>
              <a:t>Frustrating when 95% of an application can be configured but you need to manage that 5% that isn’t support – ex: some desktop settings, start screen,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118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 settings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999" y="1825625"/>
            <a:ext cx="10394667" cy="2949575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When you configure an individual policy (ex: Remove Change Password”, it is stored on clients in a special location.</a:t>
            </a:r>
          </a:p>
          <a:p>
            <a:endParaRPr lang="en-US" sz="2400" dirty="0" smtClean="0"/>
          </a:p>
          <a:p>
            <a:r>
              <a:rPr lang="en-US" sz="2400" dirty="0" smtClean="0"/>
              <a:t>If it is in the computer node:</a:t>
            </a:r>
          </a:p>
          <a:p>
            <a:pPr lvl="1"/>
            <a:r>
              <a:rPr lang="en-US" dirty="0" smtClean="0"/>
              <a:t>HKLM\Software\Policies</a:t>
            </a:r>
          </a:p>
          <a:p>
            <a:pPr lvl="1"/>
            <a:r>
              <a:rPr lang="en-US" dirty="0" smtClean="0"/>
              <a:t>HKLM\Software\Microsoft\Windows\CurrentVersion\Policies</a:t>
            </a:r>
          </a:p>
          <a:p>
            <a:pPr lvl="1"/>
            <a:endParaRPr lang="en-US" dirty="0"/>
          </a:p>
          <a:p>
            <a:r>
              <a:rPr lang="en-US" sz="2400" dirty="0" smtClean="0"/>
              <a:t>If it is in the user node: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HKCU\Software\Policies</a:t>
            </a:r>
          </a:p>
          <a:p>
            <a:pPr lvl="1"/>
            <a:r>
              <a:rPr lang="en-US" dirty="0" smtClean="0"/>
              <a:t>HKCU\Software\Microsoft\Windows\CurrentVersion\Policies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34" y="5087156"/>
            <a:ext cx="6549357" cy="16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0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work?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have to know to look in the special policy locations on startup.</a:t>
            </a:r>
          </a:p>
          <a:p>
            <a:r>
              <a:rPr lang="en-US" dirty="0" smtClean="0"/>
              <a:t>For example, Explorer.exe knows to look in the registry on login and every time Widows Explorer is launched. </a:t>
            </a:r>
          </a:p>
          <a:p>
            <a:r>
              <a:rPr lang="en-US" dirty="0" smtClean="0"/>
              <a:t>The application is able to remove/set the options you configured</a:t>
            </a:r>
          </a:p>
        </p:txBody>
      </p:sp>
    </p:spTree>
    <p:extLst>
      <p:ext uri="{BB962C8B-B14F-4D97-AF65-F5344CB8AC3E}">
        <p14:creationId xmlns:p14="http://schemas.microsoft.com/office/powerpoint/2010/main" val="23882665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default, all four registry locations have extra security permissions on them to prevent standard users from changing them</a:t>
            </a:r>
          </a:p>
          <a:p>
            <a:r>
              <a:rPr lang="en-US" dirty="0" smtClean="0"/>
              <a:t>This even applies to the registry keys HKCU!</a:t>
            </a:r>
          </a:p>
          <a:p>
            <a:endParaRPr lang="en-US" dirty="0"/>
          </a:p>
          <a:p>
            <a:r>
              <a:rPr lang="en-US" dirty="0" smtClean="0"/>
              <a:t>Local Administrators can bypass your restrictions though by deleting/modifying these registry settings. Another reason why you shouldn’t have local admins…</a:t>
            </a:r>
          </a:p>
        </p:txBody>
      </p:sp>
    </p:spTree>
    <p:extLst>
      <p:ext uri="{BB962C8B-B14F-4D97-AF65-F5344CB8AC3E}">
        <p14:creationId xmlns:p14="http://schemas.microsoft.com/office/powerpoint/2010/main" val="11058116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a Group Policy setting and find it in the registry</a:t>
            </a:r>
          </a:p>
          <a:p>
            <a:r>
              <a:rPr lang="en-US" dirty="0" smtClean="0"/>
              <a:t>Login as an administrator and remove/change this setting</a:t>
            </a:r>
          </a:p>
          <a:p>
            <a:endParaRPr lang="en-US" dirty="0"/>
          </a:p>
          <a:p>
            <a:r>
              <a:rPr lang="en-US" dirty="0" smtClean="0"/>
              <a:t>Run a GPUpdate – does the setting get replaced? Why?</a:t>
            </a:r>
          </a:p>
          <a:p>
            <a:r>
              <a:rPr lang="en-US" dirty="0" smtClean="0"/>
              <a:t>Run a GPUpdate /force </a:t>
            </a:r>
            <a:r>
              <a:rPr lang="en-US" dirty="0"/>
              <a:t>– does the setting get replaced?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122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GPMC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the GPMC loads, it pulls all of the definitions (Administrative Templates) from your local machine.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 long as you are running the latest OS, this isn’t a real big problem. You would always have every setting.</a:t>
            </a:r>
          </a:p>
          <a:p>
            <a:pPr lvl="1"/>
            <a:r>
              <a:rPr lang="en-US" dirty="0" smtClean="0"/>
              <a:t>But what happens if an update is released? Or if you have GP admins that don’t want to always update their machine?</a:t>
            </a:r>
          </a:p>
          <a:p>
            <a:pPr lvl="1"/>
            <a:r>
              <a:rPr lang="en-US" dirty="0" smtClean="0"/>
              <a:t>What happens if you add a bunch of custom ADMX files and lose your computer?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5" y="2531494"/>
            <a:ext cx="7193216" cy="13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612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in Vista, the GPMC could look in a network location for definitions instead of the local machine</a:t>
            </a:r>
          </a:p>
          <a:p>
            <a:endParaRPr lang="en-US" dirty="0"/>
          </a:p>
          <a:p>
            <a:r>
              <a:rPr lang="en-US" dirty="0" smtClean="0"/>
              <a:t>Meaning that all GP admins would share the same definitions and always have the latest versi0ns</a:t>
            </a:r>
          </a:p>
          <a:p>
            <a:endParaRPr lang="en-US" dirty="0"/>
          </a:p>
          <a:p>
            <a:r>
              <a:rPr lang="en-US" dirty="0" smtClean="0"/>
              <a:t>Any extra ADMX settings added (Office as an example) would automatically be available for every other GP admin.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87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Central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 to the Policies folder in SYSVOL: \\TEST.Local\SYSVOL\Test.Local\Policies</a:t>
            </a:r>
          </a:p>
          <a:p>
            <a:r>
              <a:rPr lang="en-US" dirty="0" smtClean="0"/>
              <a:t>Create a new folder named </a:t>
            </a:r>
            <a:r>
              <a:rPr lang="en-US" i="1" dirty="0" smtClean="0"/>
              <a:t>PolicyDefinitions</a:t>
            </a:r>
          </a:p>
          <a:p>
            <a:r>
              <a:rPr lang="en-US" dirty="0" smtClean="0"/>
              <a:t>Copy your local definitions (ADMX files only) to the new PolicyDefinitions folder</a:t>
            </a:r>
          </a:p>
          <a:p>
            <a:r>
              <a:rPr lang="en-US" dirty="0" smtClean="0"/>
              <a:t>Copy the en-US folder (which contains the ADML files)</a:t>
            </a:r>
          </a:p>
          <a:p>
            <a:r>
              <a:rPr lang="en-US" dirty="0" smtClean="0"/>
              <a:t>Close and Reopen the GPMC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21" y="5445124"/>
            <a:ext cx="7826157" cy="56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939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central store</a:t>
            </a:r>
          </a:p>
          <a:p>
            <a:r>
              <a:rPr lang="en-US" dirty="0" smtClean="0"/>
              <a:t>Ensure that GPMC is using it.</a:t>
            </a:r>
          </a:p>
        </p:txBody>
      </p:sp>
    </p:spTree>
    <p:extLst>
      <p:ext uri="{BB962C8B-B14F-4D97-AF65-F5344CB8AC3E}">
        <p14:creationId xmlns:p14="http://schemas.microsoft.com/office/powerpoint/2010/main" val="225233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LGPOs VS Active Directory GPOs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LGPOs</a:t>
            </a:r>
          </a:p>
          <a:p>
            <a:pPr lvl="1"/>
            <a:r>
              <a:rPr lang="en-US" dirty="0" smtClean="0"/>
              <a:t>Work in off domain environments</a:t>
            </a:r>
          </a:p>
          <a:p>
            <a:pPr lvl="1"/>
            <a:r>
              <a:rPr lang="en-US" dirty="0" smtClean="0"/>
              <a:t>Extremely fast to process</a:t>
            </a:r>
          </a:p>
          <a:p>
            <a:pPr lvl="1"/>
            <a:r>
              <a:rPr lang="en-US" dirty="0" smtClean="0"/>
              <a:t>Have to be set on a machine by machine basis</a:t>
            </a:r>
          </a:p>
          <a:p>
            <a:pPr lvl="1"/>
            <a:r>
              <a:rPr lang="en-US" dirty="0" smtClean="0"/>
              <a:t>Not all features available such as Software Installation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 GPOs</a:t>
            </a:r>
          </a:p>
          <a:p>
            <a:pPr lvl="1"/>
            <a:r>
              <a:rPr lang="en-US" dirty="0" smtClean="0"/>
              <a:t>For domains only</a:t>
            </a:r>
          </a:p>
          <a:p>
            <a:pPr lvl="1"/>
            <a:r>
              <a:rPr lang="en-US" dirty="0" smtClean="0"/>
              <a:t>Slightly slower to process</a:t>
            </a:r>
          </a:p>
          <a:p>
            <a:pPr lvl="1"/>
            <a:r>
              <a:rPr lang="en-US" dirty="0" smtClean="0"/>
              <a:t>Able to massively set changes</a:t>
            </a:r>
          </a:p>
          <a:p>
            <a:pPr lvl="1"/>
            <a:r>
              <a:rPr lang="en-US" dirty="0" smtClean="0"/>
              <a:t>Tons of features and 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487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preference?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Any setting that tattoos a setting – as in leaves the setting behind when no longer applicable</a:t>
            </a:r>
          </a:p>
          <a:p>
            <a:r>
              <a:rPr lang="en-US" dirty="0" smtClean="0"/>
              <a:t>Any setting that allows the user to work around it.</a:t>
            </a:r>
          </a:p>
          <a:p>
            <a:endParaRPr lang="en-US" dirty="0"/>
          </a:p>
          <a:p>
            <a:r>
              <a:rPr lang="en-US" dirty="0" smtClean="0"/>
              <a:t>Biggest example is Group Policy Preferences.</a:t>
            </a:r>
          </a:p>
          <a:p>
            <a:endParaRPr lang="en-US" dirty="0"/>
          </a:p>
          <a:p>
            <a:r>
              <a:rPr lang="en-US" dirty="0" smtClean="0"/>
              <a:t>Another example: Internet Explorer Maintenance (yes, the same one that lives in the Policies node)</a:t>
            </a:r>
          </a:p>
          <a:p>
            <a:pPr lvl="1"/>
            <a:r>
              <a:rPr lang="en-US" dirty="0" smtClean="0"/>
              <a:t>Stores settings at: HKCU\Software\Microsoft\Windows\CurrentVersion\Internet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905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preference?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set default settings.</a:t>
            </a:r>
          </a:p>
          <a:p>
            <a:pPr lvl="1"/>
            <a:r>
              <a:rPr lang="en-US" dirty="0" smtClean="0"/>
              <a:t>Ex: You would like to set the default homepage but allow users to change it</a:t>
            </a:r>
          </a:p>
          <a:p>
            <a:pPr lvl="1"/>
            <a:endParaRPr lang="en-US" dirty="0"/>
          </a:p>
          <a:p>
            <a:r>
              <a:rPr lang="en-US" dirty="0" smtClean="0"/>
              <a:t>To configure applications that don’t support policy</a:t>
            </a:r>
          </a:p>
          <a:p>
            <a:pPr lvl="1"/>
            <a:r>
              <a:rPr lang="en-US" dirty="0" smtClean="0"/>
              <a:t>Using GPPrefs: Files, Registry, INI, etc to deploy preconfigured settings</a:t>
            </a:r>
          </a:p>
          <a:p>
            <a:pPr lvl="1"/>
            <a:endParaRPr lang="en-US" dirty="0"/>
          </a:p>
          <a:p>
            <a:r>
              <a:rPr lang="en-US" dirty="0" smtClean="0"/>
              <a:t>To eliminate logon scripts</a:t>
            </a:r>
          </a:p>
          <a:p>
            <a:pPr lvl="1"/>
            <a:r>
              <a:rPr lang="en-US" dirty="0" smtClean="0"/>
              <a:t>GPPrefs are faster, GUI based, and highly configurable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837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the Preferences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9" y="1825625"/>
            <a:ext cx="2969807" cy="4684765"/>
          </a:xfrm>
        </p:spPr>
      </p:pic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22" y="1825625"/>
            <a:ext cx="3053366" cy="4684765"/>
          </a:xfrm>
        </p:spPr>
      </p:pic>
    </p:spTree>
    <p:extLst>
      <p:ext uri="{BB962C8B-B14F-4D97-AF65-F5344CB8AC3E}">
        <p14:creationId xmlns:p14="http://schemas.microsoft.com/office/powerpoint/2010/main" val="18542436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CRUD! 4 More 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Create: creates the preference item. Will not edit anything that already exists.</a:t>
            </a:r>
          </a:p>
          <a:p>
            <a:r>
              <a:rPr lang="en-US" dirty="0" smtClean="0"/>
              <a:t>Replace: deletes the existing item and creates a new one. Will not create if item doesn’t exist.</a:t>
            </a:r>
          </a:p>
          <a:p>
            <a:r>
              <a:rPr lang="en-US" dirty="0" smtClean="0"/>
              <a:t>Update: will create item if it doesn’t exist. Replace if it does.</a:t>
            </a:r>
          </a:p>
          <a:p>
            <a:r>
              <a:rPr lang="en-US" dirty="0" smtClean="0"/>
              <a:t>Delete: well, deletes the item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Preferences without CRUD default to Update (ex: Internet Explorer Properties)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37" y="2765425"/>
            <a:ext cx="5480093" cy="2001308"/>
          </a:xfrm>
        </p:spPr>
      </p:pic>
    </p:spTree>
    <p:extLst>
      <p:ext uri="{BB962C8B-B14F-4D97-AF65-F5344CB8AC3E}">
        <p14:creationId xmlns:p14="http://schemas.microsoft.com/office/powerpoint/2010/main" val="34371390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word spellchecking?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preferences are GUI replicas of programs. EX: Internet Explorer Properties</a:t>
            </a:r>
          </a:p>
          <a:p>
            <a:endParaRPr lang="en-US" dirty="0"/>
          </a:p>
          <a:p>
            <a:r>
              <a:rPr lang="en-US" dirty="0" smtClean="0"/>
              <a:t>Red = setting won’t apply, marked as inactive</a:t>
            </a:r>
          </a:p>
          <a:p>
            <a:r>
              <a:rPr lang="en-US" dirty="0" smtClean="0"/>
              <a:t>Green = setting will apply, marked as active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30" y="1825625"/>
            <a:ext cx="4502412" cy="4863042"/>
          </a:xfrm>
        </p:spPr>
      </p:pic>
    </p:spTree>
    <p:extLst>
      <p:ext uri="{BB962C8B-B14F-4D97-AF65-F5344CB8AC3E}">
        <p14:creationId xmlns:p14="http://schemas.microsoft.com/office/powerpoint/2010/main" val="42218506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Enabling/Disabling Preference Components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these keys:</a:t>
            </a:r>
          </a:p>
          <a:p>
            <a:pPr lvl="1"/>
            <a:r>
              <a:rPr lang="en-US" dirty="0"/>
              <a:t>To enable everything on a tab, press F5</a:t>
            </a:r>
          </a:p>
          <a:p>
            <a:pPr lvl="1"/>
            <a:r>
              <a:rPr lang="en-US" dirty="0"/>
              <a:t>To enable a specific setting, select the setting and press F6</a:t>
            </a:r>
          </a:p>
          <a:p>
            <a:pPr lvl="1"/>
            <a:r>
              <a:rPr lang="en-US" dirty="0"/>
              <a:t>To disable a specific setting, select the setting and press F7</a:t>
            </a:r>
          </a:p>
          <a:p>
            <a:pPr lvl="1"/>
            <a:r>
              <a:rPr lang="en-US" dirty="0"/>
              <a:t>To disable everything on a tab, press F8</a:t>
            </a:r>
          </a:p>
        </p:txBody>
      </p:sp>
    </p:spTree>
    <p:extLst>
      <p:ext uri="{BB962C8B-B14F-4D97-AF65-F5344CB8AC3E}">
        <p14:creationId xmlns:p14="http://schemas.microsoft.com/office/powerpoint/2010/main" val="40931001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of 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notice how some items were already green (active)?</a:t>
            </a:r>
          </a:p>
          <a:p>
            <a:endParaRPr lang="en-US" dirty="0"/>
          </a:p>
          <a:p>
            <a:r>
              <a:rPr lang="en-US" dirty="0" smtClean="0"/>
              <a:t>If you ever create a Preference like this, only visit the tabs you need to configure. Disable any active item that you do not need.</a:t>
            </a:r>
          </a:p>
          <a:p>
            <a:endParaRPr lang="en-US" dirty="0"/>
          </a:p>
          <a:p>
            <a:r>
              <a:rPr lang="en-US" dirty="0" smtClean="0"/>
              <a:t>If you looked at a tab with active settings and changed something on a different tab, all green settings from all tabs you visited are saved!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312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of </a:t>
            </a:r>
            <a:r>
              <a:rPr lang="en-US" dirty="0" smtClean="0"/>
              <a:t>Caution: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Within Preference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Default Setting within IE</a:t>
            </a:r>
          </a:p>
          <a:p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00" y="2609585"/>
            <a:ext cx="4676775" cy="3105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39" y="2609585"/>
            <a:ext cx="4457567" cy="3105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0873" y="5421745"/>
            <a:ext cx="1662545" cy="221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60622" y="5172363"/>
            <a:ext cx="2132396" cy="2493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942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Stop Processing: Used to speed up GPPs instead of letting a GPP error out</a:t>
            </a:r>
          </a:p>
          <a:p>
            <a:r>
              <a:rPr lang="en-US" dirty="0" smtClean="0"/>
              <a:t>Run in: Used for least privilege as GPPs almost always run in system context (Drive Mappings/User Printers do not)</a:t>
            </a:r>
          </a:p>
          <a:p>
            <a:r>
              <a:rPr lang="en-US" dirty="0" smtClean="0"/>
              <a:t>Remove: We’ll talk about this one:</a:t>
            </a:r>
          </a:p>
          <a:p>
            <a:r>
              <a:rPr lang="en-US" dirty="0" smtClean="0"/>
              <a:t>Apply Once: It is serious about what it says – will not even apply again with a GPUpdate /force</a:t>
            </a:r>
          </a:p>
          <a:p>
            <a:r>
              <a:rPr lang="en-US" dirty="0" smtClean="0"/>
              <a:t>ILT: WMI on Steroids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6842" y="2428610"/>
            <a:ext cx="5462139" cy="27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86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Remove this Item When it No Longer Applies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509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checked, the preference item is switched to replace.</a:t>
            </a:r>
          </a:p>
          <a:p>
            <a:endParaRPr lang="en-US" dirty="0"/>
          </a:p>
          <a:p>
            <a:r>
              <a:rPr lang="en-US" dirty="0" smtClean="0"/>
              <a:t>When preference falls out of scope, the entire item is removed (not just the specific setting)</a:t>
            </a:r>
          </a:p>
          <a:p>
            <a:endParaRPr lang="en-US" dirty="0"/>
          </a:p>
          <a:p>
            <a:r>
              <a:rPr lang="en-US" dirty="0" smtClean="0"/>
              <a:t>DefaultKeyboardSize registry key isn’t set back to 100 or even to a blank setting – the entire item is deleted and the application breaks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399" y="1947069"/>
            <a:ext cx="5147733" cy="41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5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GPOs are divided up into two sections: Computer and User. These are collectively called nodes.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 if I said, find User Configuration/Administrative Templates/System – here is where you would look: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75" y="2793584"/>
            <a:ext cx="4829425" cy="211287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11" y="4906457"/>
            <a:ext cx="2534004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Item Level Targeting is a GUI based filtering that acts like WMI (ex: computer must match this name or be a member of this OU)</a:t>
            </a:r>
          </a:p>
          <a:p>
            <a:r>
              <a:rPr lang="en-US" dirty="0" smtClean="0"/>
              <a:t>Multiple targets can be combined with AND or OR statements</a:t>
            </a:r>
          </a:p>
          <a:p>
            <a:r>
              <a:rPr lang="en-US" dirty="0" smtClean="0"/>
              <a:t>Can use NOT statements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83" y="140133"/>
            <a:ext cx="2022584" cy="6717867"/>
          </a:xfrm>
        </p:spPr>
      </p:pic>
    </p:spTree>
    <p:extLst>
      <p:ext uri="{BB962C8B-B14F-4D97-AF65-F5344CB8AC3E}">
        <p14:creationId xmlns:p14="http://schemas.microsoft.com/office/powerpoint/2010/main" val="22538403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ILT 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617" y="1876689"/>
            <a:ext cx="8890814" cy="47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796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ILT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421" y="1793609"/>
            <a:ext cx="8753158" cy="48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7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ILT Collection 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Collections allow you to group statements together into a single target</a:t>
            </a:r>
          </a:p>
          <a:p>
            <a:endParaRPr lang="en-US" dirty="0"/>
          </a:p>
          <a:p>
            <a:r>
              <a:rPr lang="en-US" dirty="0" smtClean="0"/>
              <a:t>EX 1: this ILT will apply if the OS is Windows 8 or if the computer is in two OUs</a:t>
            </a:r>
          </a:p>
          <a:p>
            <a:endParaRPr lang="en-US" dirty="0"/>
          </a:p>
          <a:p>
            <a:r>
              <a:rPr lang="en-US" dirty="0" smtClean="0"/>
              <a:t>EX2: this ILT will apply if the OS is Windows 8 and if the computer is in one of two OUs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4228835"/>
            <a:ext cx="5867400" cy="1990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0" y="1825625"/>
            <a:ext cx="5857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188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F3 – Yet Another Hidden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Anywhere in GPPrefs (even ILTs), you can take advantage of environment variables.</a:t>
            </a:r>
          </a:p>
          <a:p>
            <a:endParaRPr lang="en-US" dirty="0"/>
          </a:p>
          <a:p>
            <a:r>
              <a:rPr lang="en-US" dirty="0" smtClean="0"/>
              <a:t>You can also use variable specifically made for GPPrefs by pressing F3.</a:t>
            </a:r>
          </a:p>
          <a:p>
            <a:endParaRPr lang="en-US" dirty="0"/>
          </a:p>
          <a:p>
            <a:r>
              <a:rPr lang="en-US" dirty="0" smtClean="0"/>
              <a:t>Ex: %COMMONDESKTOPDIR% = C:\Users\Public\Desktop\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0381" y="1848644"/>
            <a:ext cx="4506015" cy="49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021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File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Source file can either be local or UNC.</a:t>
            </a:r>
          </a:p>
          <a:p>
            <a:r>
              <a:rPr lang="en-US" dirty="0" smtClean="0"/>
              <a:t>Destination must be a local path.</a:t>
            </a:r>
          </a:p>
          <a:p>
            <a:r>
              <a:rPr lang="en-US" dirty="0" smtClean="0"/>
              <a:t>Two wildcards:</a:t>
            </a:r>
          </a:p>
          <a:p>
            <a:pPr lvl="1"/>
            <a:r>
              <a:rPr lang="en-US" dirty="0" smtClean="0"/>
              <a:t>* means all characters</a:t>
            </a:r>
          </a:p>
          <a:p>
            <a:pPr lvl="1"/>
            <a:r>
              <a:rPr lang="en-US" dirty="0" smtClean="0"/>
              <a:t>?  means one character</a:t>
            </a:r>
            <a:endParaRPr lang="en-US" dirty="0"/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4222" y="2134923"/>
            <a:ext cx="5282909" cy="37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093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Printer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Computer Side: IP Printers – can’t be set as a default. Last written printer is set as default. Faster</a:t>
            </a:r>
          </a:p>
          <a:p>
            <a:endParaRPr lang="en-US" dirty="0"/>
          </a:p>
          <a:p>
            <a:r>
              <a:rPr lang="en-US" dirty="0" smtClean="0"/>
              <a:t>User Side: IP or Shared. Can be set as default. Slower.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1593" y="2223557"/>
            <a:ext cx="5523362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292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and Print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Vista+ introduced additional security for printer drivers.</a:t>
            </a:r>
          </a:p>
          <a:p>
            <a:r>
              <a:rPr lang="en-US" dirty="0"/>
              <a:t>Your Print Server must be marked as a trusted driver source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Alternatively, you can tell clients to just trust every server.</a:t>
            </a:r>
            <a:endParaRPr lang="en-US" dirty="0"/>
          </a:p>
          <a:p>
            <a:r>
              <a:rPr lang="en-US" dirty="0" smtClean="0"/>
              <a:t>Computer Configuration\Administrative Templates\Printers\Point and Print Restrictions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8572" y="1690688"/>
            <a:ext cx="4536828" cy="50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160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place to start: Application in the Event Viewer</a:t>
            </a:r>
          </a:p>
          <a:p>
            <a:r>
              <a:rPr lang="en-US" dirty="0" smtClean="0"/>
              <a:t>Second place: Group Policy detailed log (Event Viewer\Applications and Services Log\Microsoft\Windows\Group Policy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300" y="3432175"/>
            <a:ext cx="65532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072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win? Policy or Preference?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– not much else to say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7878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5426</TotalTime>
  <Words>5398</Words>
  <Application>Microsoft Office PowerPoint</Application>
  <PresentationFormat>Widescreen</PresentationFormat>
  <Paragraphs>719</Paragraphs>
  <Slides>106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Arial</vt:lpstr>
      <vt:lpstr>Calibri</vt:lpstr>
      <vt:lpstr>Corbel</vt:lpstr>
      <vt:lpstr>Depth</vt:lpstr>
      <vt:lpstr>Group Policy</vt:lpstr>
      <vt:lpstr>Welcome! </vt:lpstr>
      <vt:lpstr>Lab Notes</vt:lpstr>
      <vt:lpstr>Lab</vt:lpstr>
      <vt:lpstr>Group Policy?</vt:lpstr>
      <vt:lpstr>Boring Definitions</vt:lpstr>
      <vt:lpstr>Local Group Policy Objects (LGPOs) </vt:lpstr>
      <vt:lpstr>LGPOs VS Active Directory GPOs</vt:lpstr>
      <vt:lpstr>Reading the Map</vt:lpstr>
      <vt:lpstr>Pieces of a Policy</vt:lpstr>
      <vt:lpstr>Multiple Local GPOs</vt:lpstr>
      <vt:lpstr>Lab</vt:lpstr>
      <vt:lpstr>GPMC: Group Policy Management Console</vt:lpstr>
      <vt:lpstr>How to get it?</vt:lpstr>
      <vt:lpstr>Creating or Linking</vt:lpstr>
      <vt:lpstr>Editing</vt:lpstr>
      <vt:lpstr>But Joseph?</vt:lpstr>
      <vt:lpstr>Deleting</vt:lpstr>
      <vt:lpstr>Built-In GPOs</vt:lpstr>
      <vt:lpstr>Hypothetical Question – let’s say I changed those two GPOs?</vt:lpstr>
      <vt:lpstr>Lab</vt:lpstr>
      <vt:lpstr>How Group Policy Updates</vt:lpstr>
      <vt:lpstr>GPUpdate</vt:lpstr>
      <vt:lpstr>Remote GPUpdate</vt:lpstr>
      <vt:lpstr>Configuring Update Behavior</vt:lpstr>
      <vt:lpstr>Lab</vt:lpstr>
      <vt:lpstr>Group Policy Results</vt:lpstr>
      <vt:lpstr>Group Policy Results</vt:lpstr>
      <vt:lpstr>RSOP.MSC: The Old Way</vt:lpstr>
      <vt:lpstr>GPResult: The New Old Way</vt:lpstr>
      <vt:lpstr>The GUI View</vt:lpstr>
      <vt:lpstr>Remote GPResult</vt:lpstr>
      <vt:lpstr>Lab</vt:lpstr>
      <vt:lpstr>Scope Tab</vt:lpstr>
      <vt:lpstr>Security Filtering</vt:lpstr>
      <vt:lpstr>Applying to Specific Objects</vt:lpstr>
      <vt:lpstr>Linking</vt:lpstr>
      <vt:lpstr>Enabling and Disabling Links</vt:lpstr>
      <vt:lpstr>Link Order</vt:lpstr>
      <vt:lpstr>WMI</vt:lpstr>
      <vt:lpstr>Advanced Permissions</vt:lpstr>
      <vt:lpstr>Advanced Denying</vt:lpstr>
      <vt:lpstr>Example 1</vt:lpstr>
      <vt:lpstr>Example 2</vt:lpstr>
      <vt:lpstr>Example 3</vt:lpstr>
      <vt:lpstr>Lab</vt:lpstr>
      <vt:lpstr>LSDOU: Like PEMDAS but Better!</vt:lpstr>
      <vt:lpstr>LSDOU Examples</vt:lpstr>
      <vt:lpstr>Lab</vt:lpstr>
      <vt:lpstr>Disable Local Processing</vt:lpstr>
      <vt:lpstr>Lab</vt:lpstr>
      <vt:lpstr>Block Inheritance </vt:lpstr>
      <vt:lpstr>Block Inheritance Best Practices</vt:lpstr>
      <vt:lpstr>Enforcement – everything you know is backwards</vt:lpstr>
      <vt:lpstr>The Ladder Example</vt:lpstr>
      <vt:lpstr>How Enforcement Works: GP Example</vt:lpstr>
      <vt:lpstr>How Enforcement Works: GP Example</vt:lpstr>
      <vt:lpstr>Enforcement: Your Turn</vt:lpstr>
      <vt:lpstr>Enforcement and Block Inheritance  Because I know you’ll ask</vt:lpstr>
      <vt:lpstr>Enforcement and Block Inheritance: Your Turn</vt:lpstr>
      <vt:lpstr>Lab</vt:lpstr>
      <vt:lpstr>Loopback: Your Solution to Everything*</vt:lpstr>
      <vt:lpstr>What would normally happen:</vt:lpstr>
      <vt:lpstr>What would happen with Loopback</vt:lpstr>
      <vt:lpstr>How does Loopback work</vt:lpstr>
      <vt:lpstr>Additional Info about Loopback</vt:lpstr>
      <vt:lpstr>Loopback Modes: Merge and Replace</vt:lpstr>
      <vt:lpstr>Lab</vt:lpstr>
      <vt:lpstr>Policy/Policy Setting/Registry Policy/ADMX</vt:lpstr>
      <vt:lpstr>The Two Traits of Policies</vt:lpstr>
      <vt:lpstr>Pros and Cons of Policy</vt:lpstr>
      <vt:lpstr>Where do the settings live?</vt:lpstr>
      <vt:lpstr>How do they work?</vt:lpstr>
      <vt:lpstr>Bypassing Policy</vt:lpstr>
      <vt:lpstr>Lab</vt:lpstr>
      <vt:lpstr>Back to the GPMC</vt:lpstr>
      <vt:lpstr>The Central Store</vt:lpstr>
      <vt:lpstr>Creating the Central Store</vt:lpstr>
      <vt:lpstr>Lab</vt:lpstr>
      <vt:lpstr>What is a preference?</vt:lpstr>
      <vt:lpstr>Why use a preference?</vt:lpstr>
      <vt:lpstr>Power of the Preferences</vt:lpstr>
      <vt:lpstr>CRUD! 4 More Things to Remember</vt:lpstr>
      <vt:lpstr>Why is word spellchecking?</vt:lpstr>
      <vt:lpstr>Enabling/Disabling Preference Components</vt:lpstr>
      <vt:lpstr>A Word of Caution</vt:lpstr>
      <vt:lpstr>A Word of Caution: Example</vt:lpstr>
      <vt:lpstr>Common Tab</vt:lpstr>
      <vt:lpstr>Remove this Item When it No Longer Applies</vt:lpstr>
      <vt:lpstr>ILT</vt:lpstr>
      <vt:lpstr>ILT Example</vt:lpstr>
      <vt:lpstr>ILT Example</vt:lpstr>
      <vt:lpstr>ILT Collection Example</vt:lpstr>
      <vt:lpstr>F3 – Yet Another Hidden Menu</vt:lpstr>
      <vt:lpstr>Creating a File</vt:lpstr>
      <vt:lpstr>Creating a Printer</vt:lpstr>
      <vt:lpstr>Point and Print Restrictions</vt:lpstr>
      <vt:lpstr>Troubleshooting Preferences</vt:lpstr>
      <vt:lpstr>What would win? Policy or Preference?</vt:lpstr>
      <vt:lpstr>Lab</vt:lpstr>
      <vt:lpstr>Security</vt:lpstr>
      <vt:lpstr>Security Processing</vt:lpstr>
      <vt:lpstr>Security Settings: Local Policies</vt:lpstr>
      <vt:lpstr>Restricted Groups</vt:lpstr>
      <vt:lpstr>File System/Registry Security</vt:lpstr>
      <vt:lpstr>Lab</vt:lpstr>
    </vt:vector>
  </TitlesOfParts>
  <Company>GCBE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Policy</dc:title>
  <dc:creator>Joseph Moody</dc:creator>
  <cp:lastModifiedBy>Joseph Moody</cp:lastModifiedBy>
  <cp:revision>129</cp:revision>
  <dcterms:created xsi:type="dcterms:W3CDTF">2013-05-03T17:27:25Z</dcterms:created>
  <dcterms:modified xsi:type="dcterms:W3CDTF">2013-05-16T17:23:10Z</dcterms:modified>
</cp:coreProperties>
</file>