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5" r:id="rId1"/>
  </p:sldMasterIdLst>
  <p:notesMasterIdLst>
    <p:notesMasterId r:id="rId24"/>
  </p:notesMasterIdLst>
  <p:sldIdLst>
    <p:sldId id="256" r:id="rId2"/>
    <p:sldId id="261" r:id="rId3"/>
    <p:sldId id="257" r:id="rId4"/>
    <p:sldId id="259" r:id="rId5"/>
    <p:sldId id="258" r:id="rId6"/>
    <p:sldId id="267" r:id="rId7"/>
    <p:sldId id="264" r:id="rId8"/>
    <p:sldId id="265" r:id="rId9"/>
    <p:sldId id="266" r:id="rId10"/>
    <p:sldId id="260" r:id="rId11"/>
    <p:sldId id="269" r:id="rId12"/>
    <p:sldId id="270" r:id="rId13"/>
    <p:sldId id="271" r:id="rId14"/>
    <p:sldId id="268" r:id="rId15"/>
    <p:sldId id="272" r:id="rId16"/>
    <p:sldId id="273" r:id="rId17"/>
    <p:sldId id="274" r:id="rId18"/>
    <p:sldId id="275" r:id="rId19"/>
    <p:sldId id="276" r:id="rId20"/>
    <p:sldId id="278" r:id="rId21"/>
    <p:sldId id="277" r:id="rId22"/>
    <p:sldId id="263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F901B6-8964-4F2E-ACF9-58C19ACAE6F4}" type="datetimeFigureOut">
              <a:rPr lang="en-US" smtClean="0"/>
              <a:t>4/12/2013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8F64A9-7265-418C-94E0-7F103FF3FA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108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First – thank you</a:t>
            </a:r>
            <a:r>
              <a:rPr lang="en-US" baseline="0" dirty="0" smtClean="0"/>
              <a:t> for coming!</a:t>
            </a:r>
          </a:p>
          <a:p>
            <a:r>
              <a:rPr lang="en-US" baseline="0" dirty="0" smtClean="0"/>
              <a:t>Second- a big thank you to the college for letting us use their facilities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F64A9-7265-418C-94E0-7F103FF3FA5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4639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 one wants</a:t>
            </a:r>
            <a:r>
              <a:rPr lang="en-US" baseline="0" dirty="0" smtClean="0"/>
              <a:t> sit around writing scripts that have no purpose. Take time to automate a process. You will enjoy it (and get more time to automate more processes).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F64A9-7265-418C-94E0-7F103FF3FA54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1274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Being able to comfortably use</a:t>
            </a:r>
            <a:r>
              <a:rPr lang="en-US" baseline="0" dirty="0" smtClean="0"/>
              <a:t> PowerShell is as necessary as knowing how to map a drive, share a folder, or creating  user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F64A9-7265-418C-94E0-7F103FF3FA5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860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And</a:t>
            </a:r>
            <a:r>
              <a:rPr lang="en-US" baseline="0" dirty="0" smtClean="0"/>
              <a:t> if you are still running a 32bit OS, you should look into 64 bit.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F64A9-7265-418C-94E0-7F103FF3FA5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3031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Overall, I prefer ISE.</a:t>
            </a:r>
            <a:r>
              <a:rPr lang="en-US" baseline="0" dirty="0" smtClean="0"/>
              <a:t> I only use console for prewritten scripts where I want near immediate access.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F64A9-7265-418C-94E0-7F103FF3FA5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4266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</a:t>
            </a:r>
            <a:r>
              <a:rPr lang="en-US" baseline="0" dirty="0" smtClean="0"/>
              <a:t> you ever open the console and want to jump to ISE, just type ise and press enter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F64A9-7265-418C-94E0-7F103FF3FA5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6574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you haven’t,</a:t>
            </a:r>
            <a:r>
              <a:rPr lang="en-US" baseline="0" dirty="0" smtClean="0"/>
              <a:t> go ahead and launch PowerShell ISE by entering ISE at the console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F64A9-7265-418C-94E0-7F103FF3FA5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0650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Anything</a:t>
            </a:r>
            <a:r>
              <a:rPr lang="en-US" baseline="0" dirty="0" smtClean="0"/>
              <a:t> in Bold and Blue are commands that I want you to type along with 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F64A9-7265-418C-94E0-7F103FF3FA54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2873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With Test-Connection, I can do</a:t>
            </a:r>
            <a:r>
              <a:rPr lang="en-US" baseline="0" dirty="0" smtClean="0"/>
              <a:t> things like: “ping” a computer, restart, and RDP when it becomes live again.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F64A9-7265-418C-94E0-7F103FF3FA54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1874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Well, pretty much everything! The trick is finding what you want to feed and discovering where it needs to go.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F64A9-7265-418C-94E0-7F103FF3FA54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314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25C5A-4470-4B3E-9CE0-2A5E82EBC20F}" type="datetimeFigureOut">
              <a:rPr lang="en-US" smtClean="0"/>
              <a:t>4/12/2013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0D719B9-C864-4541-8A10-D427291308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829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25C5A-4470-4B3E-9CE0-2A5E82EBC20F}" type="datetimeFigureOut">
              <a:rPr lang="en-US" smtClean="0"/>
              <a:t>4/12/2013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0D719B9-C864-4541-8A10-D427291308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533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25C5A-4470-4B3E-9CE0-2A5E82EBC20F}" type="datetimeFigureOut">
              <a:rPr lang="en-US" smtClean="0"/>
              <a:t>4/12/2013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0D719B9-C864-4541-8A10-D427291308A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03261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25C5A-4470-4B3E-9CE0-2A5E82EBC20F}" type="datetimeFigureOut">
              <a:rPr lang="en-US" smtClean="0"/>
              <a:t>4/12/2013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0D719B9-C864-4541-8A10-D427291308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9970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25C5A-4470-4B3E-9CE0-2A5E82EBC20F}" type="datetimeFigureOut">
              <a:rPr lang="en-US" smtClean="0"/>
              <a:t>4/12/2013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0D719B9-C864-4541-8A10-D427291308A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677062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25C5A-4470-4B3E-9CE0-2A5E82EBC20F}" type="datetimeFigureOut">
              <a:rPr lang="en-US" smtClean="0"/>
              <a:t>4/12/2013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0D719B9-C864-4541-8A10-D427291308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7442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25C5A-4470-4B3E-9CE0-2A5E82EBC20F}" type="datetimeFigureOut">
              <a:rPr lang="en-US" smtClean="0"/>
              <a:t>4/12/2013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719B9-C864-4541-8A10-D427291308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6490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25C5A-4470-4B3E-9CE0-2A5E82EBC20F}" type="datetimeFigureOut">
              <a:rPr lang="en-US" smtClean="0"/>
              <a:t>4/12/2013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719B9-C864-4541-8A10-D427291308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028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25C5A-4470-4B3E-9CE0-2A5E82EBC20F}" type="datetimeFigureOut">
              <a:rPr lang="en-US" smtClean="0"/>
              <a:t>4/12/2013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719B9-C864-4541-8A10-D427291308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654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25C5A-4470-4B3E-9CE0-2A5E82EBC20F}" type="datetimeFigureOut">
              <a:rPr lang="en-US" smtClean="0"/>
              <a:t>4/12/2013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0D719B9-C864-4541-8A10-D427291308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556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25C5A-4470-4B3E-9CE0-2A5E82EBC20F}" type="datetimeFigureOut">
              <a:rPr lang="en-US" smtClean="0"/>
              <a:t>4/12/2013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0D719B9-C864-4541-8A10-D427291308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456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25C5A-4470-4B3E-9CE0-2A5E82EBC20F}" type="datetimeFigureOut">
              <a:rPr lang="en-US" smtClean="0"/>
              <a:t>4/12/2013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0D719B9-C864-4541-8A10-D427291308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465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25C5A-4470-4B3E-9CE0-2A5E82EBC20F}" type="datetimeFigureOut">
              <a:rPr lang="en-US" smtClean="0"/>
              <a:t>4/12/2013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719B9-C864-4541-8A10-D427291308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6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25C5A-4470-4B3E-9CE0-2A5E82EBC20F}" type="datetimeFigureOut">
              <a:rPr lang="en-US" smtClean="0"/>
              <a:t>4/12/2013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719B9-C864-4541-8A10-D427291308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255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25C5A-4470-4B3E-9CE0-2A5E82EBC20F}" type="datetimeFigureOut">
              <a:rPr lang="en-US" smtClean="0"/>
              <a:t>4/12/2013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719B9-C864-4541-8A10-D427291308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486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25C5A-4470-4B3E-9CE0-2A5E82EBC20F}" type="datetimeFigureOut">
              <a:rPr lang="en-US" smtClean="0"/>
              <a:t>4/12/2013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0D719B9-C864-4541-8A10-D427291308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522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25C5A-4470-4B3E-9CE0-2A5E82EBC20F}" type="datetimeFigureOut">
              <a:rPr lang="en-US" smtClean="0"/>
              <a:t>4/12/2013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0D719B9-C864-4541-8A10-D427291308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152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  <p:sldLayoutId id="2147483778" r:id="rId13"/>
    <p:sldLayoutId id="2147483779" r:id="rId14"/>
    <p:sldLayoutId id="2147483780" r:id="rId15"/>
    <p:sldLayoutId id="214748378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deployhappiness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joseph@deployhappiness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deployhappiness.com/resources/top-books/" TargetMode="External"/><Relationship Id="rId2" Type="http://schemas.openxmlformats.org/officeDocument/2006/relationships/hyperlink" Target="http://deployhappiness.com/resources/complete-rss-feed-list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deployhappiness.com/community/lunch-and-learn-powershell-3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PowerShell 3.0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10554" y="5100108"/>
            <a:ext cx="8915399" cy="1126283"/>
          </a:xfrm>
        </p:spPr>
        <p:txBody>
          <a:bodyPr/>
          <a:lstStyle/>
          <a:p>
            <a:r>
              <a:rPr lang="en-US" dirty="0" smtClean="0"/>
              <a:t>Joseph Moody</a:t>
            </a:r>
          </a:p>
          <a:p>
            <a:r>
              <a:rPr lang="en-US" dirty="0" smtClean="0">
                <a:hlinkClick r:id="rId2"/>
              </a:rPr>
              <a:t>DeployHappiness.com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50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PowerShell Versions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0690" y="1710265"/>
            <a:ext cx="8933921" cy="5088467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What </a:t>
            </a:r>
            <a:r>
              <a:rPr lang="en-US" dirty="0"/>
              <a:t>version do I have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In the command window, type </a:t>
            </a:r>
            <a:r>
              <a:rPr lang="en-US" sz="2200" b="1" dirty="0" smtClean="0">
                <a:solidFill>
                  <a:srgbClr val="0070C0"/>
                </a:solidFill>
              </a:rPr>
              <a:t>$PSVersionTable</a:t>
            </a:r>
          </a:p>
          <a:p>
            <a:pPr lvl="2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How </a:t>
            </a:r>
            <a:r>
              <a:rPr lang="en-US" dirty="0"/>
              <a:t>can I get </a:t>
            </a:r>
            <a:r>
              <a:rPr lang="en-US" dirty="0" smtClean="0"/>
              <a:t>3.0?</a:t>
            </a:r>
          </a:p>
          <a:p>
            <a:pPr lvl="2"/>
            <a:r>
              <a:rPr lang="en-US" dirty="0" smtClean="0"/>
              <a:t>Running Windows 8/Server 2012: You already have it.</a:t>
            </a:r>
          </a:p>
          <a:p>
            <a:pPr lvl="2"/>
            <a:r>
              <a:rPr lang="en-US" dirty="0" smtClean="0"/>
              <a:t>Running Windows 7/Server 2008 R2: Download Windows Management Framework 3.0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Bonus: Although Windows Vista can’t run 3.0, Server 2008 can!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7619" y="2540841"/>
            <a:ext cx="4181475" cy="210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65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Command(lets)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What is a cmdlet?</a:t>
            </a:r>
          </a:p>
          <a:p>
            <a:pPr lvl="1"/>
            <a:r>
              <a:rPr lang="en-US" dirty="0"/>
              <a:t>A prewritten script simplified into a command with </a:t>
            </a:r>
            <a:r>
              <a:rPr lang="en-US" dirty="0" smtClean="0"/>
              <a:t>parameters. EX: Test-Connection</a:t>
            </a:r>
            <a:endParaRPr lang="en-US" dirty="0"/>
          </a:p>
          <a:p>
            <a:pPr lvl="1"/>
            <a:r>
              <a:rPr lang="en-US" dirty="0" smtClean="0"/>
              <a:t>Test-Connection = PING except PING is </a:t>
            </a:r>
            <a:r>
              <a:rPr lang="en-US" dirty="0" smtClean="0">
                <a:solidFill>
                  <a:srgbClr val="FF0000"/>
                </a:solidFill>
              </a:rPr>
              <a:t>isolated</a:t>
            </a:r>
            <a:r>
              <a:rPr lang="en-US" dirty="0" smtClean="0"/>
              <a:t> </a:t>
            </a:r>
          </a:p>
          <a:p>
            <a:pPr lvl="1"/>
            <a:endParaRPr lang="en-US" dirty="0"/>
          </a:p>
          <a:p>
            <a:r>
              <a:rPr lang="en-US" dirty="0" smtClean="0"/>
              <a:t>Always </a:t>
            </a:r>
            <a:r>
              <a:rPr lang="en-US" b="1" i="1" dirty="0" smtClean="0"/>
              <a:t>Verb-Noun</a:t>
            </a:r>
            <a:r>
              <a:rPr lang="en-US" dirty="0" smtClean="0"/>
              <a:t>:  Get-Command, New-ADUser, </a:t>
            </a:r>
            <a:r>
              <a:rPr lang="en-US" sz="2400" b="1" dirty="0" smtClean="0">
                <a:solidFill>
                  <a:srgbClr val="0070C0"/>
                </a:solidFill>
              </a:rPr>
              <a:t>Test-Connection</a:t>
            </a:r>
            <a:endParaRPr lang="en-US" sz="2400" b="1" dirty="0">
              <a:solidFill>
                <a:srgbClr val="0070C0"/>
              </a:solidFill>
            </a:endParaRPr>
          </a:p>
          <a:p>
            <a:endParaRPr lang="en-US" sz="2400" b="1" dirty="0" smtClean="0">
              <a:solidFill>
                <a:srgbClr val="0070C0"/>
              </a:solidFill>
            </a:endParaRPr>
          </a:p>
          <a:p>
            <a:r>
              <a:rPr lang="en-US" dirty="0" smtClean="0"/>
              <a:t>Commands have parameters (options):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70C0"/>
                </a:solidFill>
              </a:rPr>
              <a:t>	</a:t>
            </a:r>
            <a:r>
              <a:rPr lang="en-US" sz="2400" b="1" dirty="0" smtClean="0">
                <a:solidFill>
                  <a:srgbClr val="0070C0"/>
                </a:solidFill>
              </a:rPr>
              <a:t>	Test-Connection –ComputerName localhost</a:t>
            </a:r>
          </a:p>
          <a:p>
            <a:r>
              <a:rPr lang="en-US" dirty="0" smtClean="0"/>
              <a:t>To see a list of all commands: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</a:rPr>
              <a:t>Get-Command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07264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Aliases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Aliases are shortcuts for commands: designed for speed and ease of use for previous languages</a:t>
            </a:r>
          </a:p>
          <a:p>
            <a:pPr lvl="1"/>
            <a:r>
              <a:rPr lang="en-US" dirty="0" smtClean="0"/>
              <a:t>Question: How could you list all of the files in folder when in the command prompt? </a:t>
            </a:r>
          </a:p>
          <a:p>
            <a:pPr lvl="1"/>
            <a:r>
              <a:rPr lang="en-US" dirty="0" smtClean="0"/>
              <a:t>Answer: DIR</a:t>
            </a:r>
          </a:p>
          <a:p>
            <a:pPr lvl="1"/>
            <a:r>
              <a:rPr lang="en-US" dirty="0" smtClean="0"/>
              <a:t>Question: How </a:t>
            </a:r>
            <a:r>
              <a:rPr lang="en-US" dirty="0"/>
              <a:t>could you list all of the files in folder when in </a:t>
            </a:r>
            <a:r>
              <a:rPr lang="en-US" dirty="0" smtClean="0"/>
              <a:t>PowerShell?</a:t>
            </a:r>
          </a:p>
          <a:p>
            <a:pPr lvl="1"/>
            <a:r>
              <a:rPr lang="en-US" dirty="0" smtClean="0"/>
              <a:t>Answer: DIR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DIR is an alias for </a:t>
            </a:r>
            <a:r>
              <a:rPr lang="en-US" sz="2200" b="1" dirty="0" smtClean="0">
                <a:solidFill>
                  <a:srgbClr val="0070C0"/>
                </a:solidFill>
              </a:rPr>
              <a:t>Get-ChildItem</a:t>
            </a:r>
            <a:endParaRPr lang="en-US" sz="2200" dirty="0"/>
          </a:p>
          <a:p>
            <a:endParaRPr lang="en-US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To list all aliases, type </a:t>
            </a:r>
            <a:r>
              <a:rPr lang="en-US" sz="2200" b="1" dirty="0" smtClean="0">
                <a:solidFill>
                  <a:srgbClr val="0070C0"/>
                </a:solidFill>
              </a:rPr>
              <a:t>Get-Alias </a:t>
            </a:r>
          </a:p>
        </p:txBody>
      </p:sp>
    </p:spTree>
    <p:extLst>
      <p:ext uri="{BB962C8B-B14F-4D97-AF65-F5344CB8AC3E}">
        <p14:creationId xmlns:p14="http://schemas.microsoft.com/office/powerpoint/2010/main" val="1713014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an Alias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anyone guess how to create a </a:t>
            </a:r>
            <a:r>
              <a:rPr lang="en-US" b="1" dirty="0" smtClean="0"/>
              <a:t>NEW ALIAS?</a:t>
            </a:r>
          </a:p>
          <a:p>
            <a:endParaRPr lang="en-US" b="1" dirty="0"/>
          </a:p>
          <a:p>
            <a:endParaRPr lang="en-US" dirty="0"/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8888" y="2628364"/>
            <a:ext cx="10095782" cy="4015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61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680594"/>
            <a:ext cx="8915400" cy="3777622"/>
          </a:xfrm>
        </p:spPr>
        <p:txBody>
          <a:bodyPr/>
          <a:lstStyle/>
          <a:p>
            <a:r>
              <a:rPr lang="en-US" dirty="0" smtClean="0"/>
              <a:t>Your Google for PowerShell: </a:t>
            </a:r>
            <a:r>
              <a:rPr lang="en-US" sz="2200" b="1" dirty="0" smtClean="0">
                <a:solidFill>
                  <a:srgbClr val="0070C0"/>
                </a:solidFill>
              </a:rPr>
              <a:t>Get-Help</a:t>
            </a:r>
            <a:endParaRPr lang="en-US" sz="2200" dirty="0"/>
          </a:p>
          <a:p>
            <a:pPr lvl="1"/>
            <a:r>
              <a:rPr lang="en-US" sz="2200" b="1" dirty="0" smtClean="0">
                <a:solidFill>
                  <a:srgbClr val="0070C0"/>
                </a:solidFill>
              </a:rPr>
              <a:t>Get-Help Get-ChildItem</a:t>
            </a:r>
          </a:p>
          <a:p>
            <a:pPr lvl="1"/>
            <a:r>
              <a:rPr lang="en-US" sz="2200" b="1" dirty="0" smtClean="0">
                <a:solidFill>
                  <a:srgbClr val="0070C0"/>
                </a:solidFill>
              </a:rPr>
              <a:t>Get-Help Get-Childitem –examples</a:t>
            </a:r>
          </a:p>
          <a:p>
            <a:pPr lvl="1"/>
            <a:r>
              <a:rPr lang="en-US" sz="2200" b="1" dirty="0" smtClean="0">
                <a:solidFill>
                  <a:srgbClr val="0070C0"/>
                </a:solidFill>
              </a:rPr>
              <a:t>Get-Help Get-Childitem –full</a:t>
            </a:r>
          </a:p>
          <a:p>
            <a:pPr lvl="1"/>
            <a:r>
              <a:rPr lang="en-US" sz="2200" b="1" dirty="0" smtClean="0">
                <a:solidFill>
                  <a:srgbClr val="0070C0"/>
                </a:solidFill>
              </a:rPr>
              <a:t>Get-Help Get-Childitem –online </a:t>
            </a:r>
            <a:endParaRPr lang="en-US" sz="2200" dirty="0">
              <a:solidFill>
                <a:srgbClr val="0070C0"/>
              </a:solidFill>
            </a:endParaRP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3868" y="4146821"/>
            <a:ext cx="7664332" cy="2711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3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Help!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PowerShell 3 Command Pane is an excellent for GUI based help.</a:t>
            </a:r>
          </a:p>
          <a:p>
            <a:pPr lvl="1"/>
            <a:r>
              <a:rPr lang="en-US" dirty="0" smtClean="0"/>
              <a:t>Search/Filter for that one command you need</a:t>
            </a:r>
          </a:p>
          <a:p>
            <a:pPr lvl="1"/>
            <a:r>
              <a:rPr lang="en-US" dirty="0" smtClean="0"/>
              <a:t>Visually see syntax, parameters, requirements</a:t>
            </a:r>
          </a:p>
          <a:p>
            <a:pPr lvl="1"/>
            <a:r>
              <a:rPr lang="en-US" dirty="0" smtClean="0"/>
              <a:t>Easily insert code</a:t>
            </a:r>
          </a:p>
          <a:p>
            <a:pPr lvl="1"/>
            <a:r>
              <a:rPr lang="en-US" dirty="0" smtClean="0"/>
              <a:t>Launch Help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494495" y="7848"/>
            <a:ext cx="3469340" cy="6788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Help!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9365100" cy="4560815"/>
          </a:xfrm>
        </p:spPr>
        <p:txBody>
          <a:bodyPr>
            <a:normAutofit/>
          </a:bodyPr>
          <a:lstStyle/>
          <a:p>
            <a:r>
              <a:rPr lang="en-US" dirty="0"/>
              <a:t>PowerShell is constantly changing with new features and updated cmdlets. </a:t>
            </a:r>
            <a:r>
              <a:rPr lang="en-US" dirty="0" smtClean="0"/>
              <a:t>In fact, PowerShell 3 comes with a limited help file built in.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Make a habit (or better yet – a scheduled task) to update your Help files. Be sure to run command below from an Administrative PowerShell.</a:t>
            </a:r>
          </a:p>
          <a:p>
            <a:endParaRPr lang="en-US" dirty="0" smtClean="0"/>
          </a:p>
          <a:p>
            <a:r>
              <a:rPr lang="en-US" sz="2200" b="1" dirty="0" smtClean="0">
                <a:solidFill>
                  <a:srgbClr val="0070C0"/>
                </a:solidFill>
              </a:rPr>
              <a:t>Update-Help</a:t>
            </a:r>
            <a:endParaRPr lang="en-US" sz="2200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8181" y="2800630"/>
            <a:ext cx="8839961" cy="158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26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Piping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sz="2000" dirty="0">
                <a:solidFill>
                  <a:schemeClr val="tx1"/>
                </a:solidFill>
              </a:rPr>
              <a:t>A</a:t>
            </a:r>
            <a:r>
              <a:rPr lang="en-US" sz="2000" dirty="0" smtClean="0">
                <a:solidFill>
                  <a:schemeClr val="tx1"/>
                </a:solidFill>
              </a:rPr>
              <a:t>llows </a:t>
            </a:r>
            <a:r>
              <a:rPr lang="en-US" sz="2000" dirty="0">
                <a:solidFill>
                  <a:schemeClr val="tx1"/>
                </a:solidFill>
              </a:rPr>
              <a:t>you to take individual commands </a:t>
            </a:r>
            <a:r>
              <a:rPr lang="en-US" sz="2000" dirty="0" smtClean="0">
                <a:solidFill>
                  <a:schemeClr val="tx1"/>
                </a:solidFill>
              </a:rPr>
              <a:t>	and </a:t>
            </a:r>
            <a:r>
              <a:rPr lang="en-US" sz="2000" dirty="0">
                <a:solidFill>
                  <a:schemeClr val="tx1"/>
                </a:solidFill>
              </a:rPr>
              <a:t>combine their functions. </a:t>
            </a:r>
            <a:r>
              <a:rPr lang="en-US" sz="2000" dirty="0" smtClean="0">
                <a:solidFill>
                  <a:schemeClr val="tx1"/>
                </a:solidFill>
              </a:rPr>
              <a:t>	Extremely powerful by breaking up command bubbles!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The pipe character (|) is shift + backslash (\)</a:t>
            </a:r>
            <a:r>
              <a:rPr lang="en-US" sz="2000" dirty="0">
                <a:solidFill>
                  <a:schemeClr val="tx1"/>
                </a:solidFill>
              </a:rPr>
              <a:t/>
            </a:r>
            <a:br>
              <a:rPr lang="en-US" sz="2000" dirty="0">
                <a:solidFill>
                  <a:schemeClr val="tx1"/>
                </a:solidFill>
              </a:rPr>
            </a:b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208953" y="2564203"/>
            <a:ext cx="5074023" cy="576262"/>
          </a:xfrm>
        </p:spPr>
        <p:txBody>
          <a:bodyPr/>
          <a:lstStyle/>
          <a:p>
            <a:r>
              <a:rPr lang="en-US" sz="1800" dirty="0"/>
              <a:t>Notice how Get-ChildItem sorts by name</a:t>
            </a:r>
            <a:r>
              <a:rPr lang="en-US" sz="1800" dirty="0" smtClean="0"/>
              <a:t>.</a:t>
            </a:r>
            <a:endParaRPr lang="en-US" sz="1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910835" y="2564203"/>
            <a:ext cx="4813196" cy="576262"/>
          </a:xfrm>
        </p:spPr>
        <p:txBody>
          <a:bodyPr/>
          <a:lstStyle/>
          <a:p>
            <a:r>
              <a:rPr lang="en-US" sz="1800" dirty="0" smtClean="0"/>
              <a:t>Now we are sorted by the Last Write Time</a:t>
            </a:r>
            <a:endParaRPr lang="en-US" sz="1800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940833" y="3246781"/>
            <a:ext cx="5610265" cy="3548465"/>
          </a:xfrm>
          <a:prstGeom prst="rect">
            <a:avLst/>
          </a:prstGeom>
        </p:spPr>
      </p:pic>
      <p:pic>
        <p:nvPicPr>
          <p:cNvPr id="10" name="Content Placeholder 9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692434" y="3246781"/>
            <a:ext cx="5375504" cy="354846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4611" y="1451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76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I pipe and what can I see?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we ran Get-Childitem, we were given four columns (properties): Mode, LastWriteTime, Length, Name</a:t>
            </a:r>
          </a:p>
          <a:p>
            <a:r>
              <a:rPr lang="en-US" dirty="0" smtClean="0"/>
              <a:t>What if you wanted to run Get-Childitem and only wanted to see the name and LastWritetime properties:</a:t>
            </a:r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2278" y="3501397"/>
            <a:ext cx="8770984" cy="3159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73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5794" y="96546"/>
            <a:ext cx="8911687" cy="1280890"/>
          </a:xfrm>
        </p:spPr>
        <p:txBody>
          <a:bodyPr/>
          <a:lstStyle/>
          <a:p>
            <a:r>
              <a:rPr lang="en-US" dirty="0"/>
              <a:t>What can I pipe and what can I see?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9242" y="1987667"/>
            <a:ext cx="4708058" cy="3777622"/>
          </a:xfrm>
        </p:spPr>
        <p:txBody>
          <a:bodyPr/>
          <a:lstStyle/>
          <a:p>
            <a:r>
              <a:rPr lang="en-US" dirty="0"/>
              <a:t>What if you wanted to run Get-Childitem and only wanted to see the </a:t>
            </a:r>
            <a:r>
              <a:rPr lang="en-US" dirty="0" smtClean="0"/>
              <a:t>name and the </a:t>
            </a:r>
            <a:r>
              <a:rPr lang="en-US" b="1" dirty="0" smtClean="0">
                <a:solidFill>
                  <a:srgbClr val="00B050"/>
                </a:solidFill>
              </a:rPr>
              <a:t>date the file was created</a:t>
            </a:r>
            <a:r>
              <a:rPr lang="en-US" dirty="0" smtClean="0"/>
              <a:t>? Use the </a:t>
            </a:r>
            <a:r>
              <a:rPr lang="en-US" b="1" dirty="0" smtClean="0"/>
              <a:t>Get-Member</a:t>
            </a:r>
            <a:r>
              <a:rPr lang="en-US" dirty="0" smtClean="0"/>
              <a:t> command</a:t>
            </a:r>
          </a:p>
          <a:p>
            <a:r>
              <a:rPr lang="en-US" sz="2200" b="1" dirty="0">
                <a:solidFill>
                  <a:srgbClr val="00B0F0"/>
                </a:solidFill>
              </a:rPr>
              <a:t> </a:t>
            </a:r>
            <a:r>
              <a:rPr lang="en-US" sz="2200" b="1" dirty="0">
                <a:solidFill>
                  <a:srgbClr val="0070C0"/>
                </a:solidFill>
              </a:rPr>
              <a:t>Get-ChildItem | Get-Member </a:t>
            </a:r>
            <a:endParaRPr lang="en-US" sz="2200" b="1" dirty="0" smtClean="0">
              <a:solidFill>
                <a:srgbClr val="0070C0"/>
              </a:solidFill>
            </a:endParaRPr>
          </a:p>
          <a:p>
            <a:endParaRPr lang="en-US" sz="2200" b="1" dirty="0">
              <a:solidFill>
                <a:srgbClr val="0070C0"/>
              </a:solidFill>
            </a:endParaRPr>
          </a:p>
          <a:p>
            <a:r>
              <a:rPr lang="en-US" sz="2200" b="1" dirty="0" smtClean="0">
                <a:solidFill>
                  <a:srgbClr val="0070C0"/>
                </a:solidFill>
              </a:rPr>
              <a:t>Get-ChildItem | </a:t>
            </a:r>
          </a:p>
          <a:p>
            <a:pPr marL="0" indent="0">
              <a:buNone/>
            </a:pPr>
            <a:r>
              <a:rPr lang="en-US" sz="2200" b="1" dirty="0" smtClean="0">
                <a:solidFill>
                  <a:srgbClr val="0070C0"/>
                </a:solidFill>
              </a:rPr>
              <a:t>	Select-Object 		Name,CreationTime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0747" y="894957"/>
            <a:ext cx="2753576" cy="596304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190747" y="5244353"/>
            <a:ext cx="2753576" cy="17032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2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 is to have regular Lunch &amp; Learn sessions</a:t>
            </a:r>
          </a:p>
          <a:p>
            <a:pPr lvl="1"/>
            <a:r>
              <a:rPr lang="en-US" dirty="0" smtClean="0"/>
              <a:t>Short Trainings</a:t>
            </a:r>
          </a:p>
          <a:p>
            <a:pPr lvl="1"/>
            <a:r>
              <a:rPr lang="en-US" dirty="0" smtClean="0"/>
              <a:t>Networking</a:t>
            </a:r>
          </a:p>
          <a:p>
            <a:pPr lvl="1"/>
            <a:r>
              <a:rPr lang="en-US" dirty="0" smtClean="0"/>
              <a:t>Motivation</a:t>
            </a:r>
          </a:p>
          <a:p>
            <a:pPr lvl="1"/>
            <a:endParaRPr lang="en-US" dirty="0"/>
          </a:p>
          <a:p>
            <a:r>
              <a:rPr lang="en-US" dirty="0" smtClean="0"/>
              <a:t>If you have an idea for a future session (or want to lead one), send me an email at: </a:t>
            </a:r>
            <a:r>
              <a:rPr lang="en-US" b="1" dirty="0" smtClean="0">
                <a:solidFill>
                  <a:srgbClr val="0070C0"/>
                </a:solidFill>
                <a:hlinkClick r:id="rId3"/>
              </a:rPr>
              <a:t>joseph@deployhappiness.com</a:t>
            </a:r>
            <a:endParaRPr lang="en-US" b="1" dirty="0" smtClean="0">
              <a:solidFill>
                <a:srgbClr val="0070C0"/>
              </a:solidFill>
            </a:endParaRPr>
          </a:p>
          <a:p>
            <a:endParaRPr lang="en-US" b="1" dirty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If you don’t have a laptop, go ahead and pair up with someone.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96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I pipe and what can I see?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51443" y="2297859"/>
            <a:ext cx="7772311" cy="334990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191435" y="5898776"/>
            <a:ext cx="73062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Get-ChildItem | </a:t>
            </a:r>
            <a:r>
              <a:rPr lang="en-US" b="1" dirty="0" smtClean="0">
                <a:solidFill>
                  <a:srgbClr val="0070C0"/>
                </a:solidFill>
              </a:rPr>
              <a:t>Select-Object Name,CreationTime</a:t>
            </a:r>
            <a:endParaRPr lang="en-US" b="1" dirty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2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Further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92925" y="1905000"/>
            <a:ext cx="8915400" cy="4347882"/>
          </a:xfrm>
        </p:spPr>
        <p:txBody>
          <a:bodyPr>
            <a:normAutofit/>
          </a:bodyPr>
          <a:lstStyle/>
          <a:p>
            <a:r>
              <a:rPr lang="en-US" dirty="0" smtClean="0"/>
              <a:t>Still want to learn more?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Subscribe to these </a:t>
            </a:r>
            <a:r>
              <a:rPr lang="en-US" dirty="0" smtClean="0"/>
              <a:t>three </a:t>
            </a:r>
            <a:r>
              <a:rPr lang="en-US" dirty="0" smtClean="0"/>
              <a:t>blogs:</a:t>
            </a:r>
          </a:p>
          <a:p>
            <a:pPr lvl="2"/>
            <a:r>
              <a:rPr lang="en-US" dirty="0" smtClean="0"/>
              <a:t>Hey, Scripting Guy!</a:t>
            </a:r>
          </a:p>
          <a:p>
            <a:pPr lvl="2"/>
            <a:r>
              <a:rPr lang="en-US" dirty="0" smtClean="0"/>
              <a:t>Power </a:t>
            </a:r>
            <a:r>
              <a:rPr lang="en-US" dirty="0" smtClean="0"/>
              <a:t>Tips</a:t>
            </a:r>
          </a:p>
          <a:p>
            <a:pPr lvl="2"/>
            <a:r>
              <a:rPr lang="en-US" dirty="0" smtClean="0"/>
              <a:t>PowerShell Pro</a:t>
            </a:r>
            <a:endParaRPr lang="en-US" dirty="0" smtClean="0"/>
          </a:p>
          <a:p>
            <a:pPr marL="914400" lvl="2" indent="0">
              <a:buNone/>
            </a:pPr>
            <a:r>
              <a:rPr lang="en-US" dirty="0">
                <a:hlinkClick r:id="rId2"/>
              </a:rPr>
              <a:t>http://deployhappiness.com/resources/complete-rss-feed-list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  <a:endParaRPr lang="en-US" dirty="0" smtClean="0"/>
          </a:p>
          <a:p>
            <a:pPr marL="914400" lvl="2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Read these two books:</a:t>
            </a:r>
          </a:p>
          <a:p>
            <a:pPr lvl="2"/>
            <a:r>
              <a:rPr lang="en-US" dirty="0" smtClean="0"/>
              <a:t>Learn </a:t>
            </a:r>
            <a:r>
              <a:rPr lang="en-US" dirty="0"/>
              <a:t>Windows PowerShell 3 in a Month of Lunches</a:t>
            </a:r>
          </a:p>
          <a:p>
            <a:pPr lvl="2"/>
            <a:r>
              <a:rPr lang="en-US" dirty="0" smtClean="0"/>
              <a:t>Windows </a:t>
            </a:r>
            <a:r>
              <a:rPr lang="en-US" dirty="0"/>
              <a:t>PowerShell 3.0 Step by </a:t>
            </a:r>
            <a:r>
              <a:rPr lang="en-US" dirty="0" smtClean="0"/>
              <a:t>Step</a:t>
            </a:r>
          </a:p>
          <a:p>
            <a:pPr marL="914400" lvl="2" indent="0">
              <a:buNone/>
            </a:pPr>
            <a:r>
              <a:rPr lang="en-US" dirty="0">
                <a:hlinkClick r:id="rId3"/>
              </a:rPr>
              <a:t>http://deployhappiness.com/resources/top-books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3569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757082"/>
            <a:ext cx="8915400" cy="4670611"/>
          </a:xfrm>
        </p:spPr>
        <p:txBody>
          <a:bodyPr>
            <a:normAutofit/>
          </a:bodyPr>
          <a:lstStyle/>
          <a:p>
            <a:pPr marL="285750" lvl="1"/>
            <a:r>
              <a:rPr lang="en-US" dirty="0" smtClean="0"/>
              <a:t>Constantly </a:t>
            </a:r>
            <a:r>
              <a:rPr lang="en-US" dirty="0"/>
              <a:t>practice – when you have a spare moment and a repetitive task, script it! Yes it will be frustrating and take much longer than manually doing it. But you will learn so much!</a:t>
            </a:r>
          </a:p>
          <a:p>
            <a:endParaRPr lang="en-US" dirty="0"/>
          </a:p>
          <a:p>
            <a:r>
              <a:rPr lang="en-US" dirty="0" smtClean="0"/>
              <a:t>Make </a:t>
            </a:r>
            <a:r>
              <a:rPr lang="en-US" dirty="0" smtClean="0"/>
              <a:t>these two scripting goals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dirty="0" smtClean="0"/>
              <a:t>Automate a task you do everyday:</a:t>
            </a:r>
          </a:p>
          <a:p>
            <a:pPr lvl="2"/>
            <a:r>
              <a:rPr lang="en-US" dirty="0" smtClean="0"/>
              <a:t>Creating computers, users, assigning permissions, adding to groups,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Automate a task you should do regularly (but don’t):</a:t>
            </a:r>
          </a:p>
          <a:p>
            <a:pPr lvl="2"/>
            <a:r>
              <a:rPr lang="en-US" dirty="0" smtClean="0"/>
              <a:t>Deleting stale computers/users, setting accidental deletion, backing up GPOs, </a:t>
            </a:r>
            <a:r>
              <a:rPr lang="en-US" dirty="0" err="1" smtClean="0"/>
              <a:t>etc</a:t>
            </a:r>
            <a:endParaRPr lang="en-US" dirty="0"/>
          </a:p>
          <a:p>
            <a:pPr lvl="2"/>
            <a:endParaRPr lang="en-US" dirty="0" smtClean="0"/>
          </a:p>
          <a:p>
            <a:r>
              <a:rPr lang="en-US" dirty="0" smtClean="0"/>
              <a:t>Post your two goals (and scripts) here:</a:t>
            </a:r>
          </a:p>
          <a:p>
            <a:pPr lvl="1"/>
            <a:r>
              <a:rPr lang="en-US" dirty="0">
                <a:hlinkClick r:id="rId3"/>
              </a:rPr>
              <a:t>http://deployhappiness.com/community/lunch-and-learn-powershell-3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92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PowerShell?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Microsoft’s primary scripting language</a:t>
            </a:r>
          </a:p>
          <a:p>
            <a:r>
              <a:rPr lang="en-US" dirty="0" smtClean="0"/>
              <a:t>Introduced in 2006</a:t>
            </a:r>
          </a:p>
          <a:p>
            <a:r>
              <a:rPr lang="en-US" dirty="0" smtClean="0"/>
              <a:t>Now in version 3 (released 2012)</a:t>
            </a:r>
          </a:p>
          <a:p>
            <a:endParaRPr lang="en-US" dirty="0"/>
          </a:p>
          <a:p>
            <a:r>
              <a:rPr lang="en-US" dirty="0" smtClean="0"/>
              <a:t>PowerShell can run on Windows XP and above</a:t>
            </a:r>
            <a:endParaRPr lang="en-US" dirty="0"/>
          </a:p>
          <a:p>
            <a:r>
              <a:rPr lang="en-US" dirty="0" smtClean="0"/>
              <a:t>Integrated into all new management consoles</a:t>
            </a:r>
          </a:p>
          <a:p>
            <a:endParaRPr lang="en-US" dirty="0"/>
          </a:p>
          <a:p>
            <a:r>
              <a:rPr lang="en-US" dirty="0"/>
              <a:t>PowerShell is so powerful because of built-in cmdlets (2000+)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4627" y="22984"/>
            <a:ext cx="1571800" cy="15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38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CMD vs. Scripts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CMD: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Quick to run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N</a:t>
            </a:r>
            <a:r>
              <a:rPr lang="en-US" dirty="0" smtClean="0">
                <a:solidFill>
                  <a:srgbClr val="00B050"/>
                </a:solidFill>
              </a:rPr>
              <a:t>ative support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Isolated bubbles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Nonstandard parameters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Little automation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Little customization 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pPr lvl="1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Scripts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Great for automation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Native support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More customization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Isolated bubbles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Nonstandard parameters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More complex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53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Why Learn </a:t>
            </a:r>
            <a:r>
              <a:rPr lang="en-US" dirty="0" smtClean="0"/>
              <a:t>PowerShell?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Combines </a:t>
            </a:r>
            <a:r>
              <a:rPr lang="en-US" dirty="0"/>
              <a:t>best of CMD and best of </a:t>
            </a:r>
            <a:r>
              <a:rPr lang="en-US" dirty="0" smtClean="0"/>
              <a:t>Scripting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Standard Parameters </a:t>
            </a:r>
            <a:r>
              <a:rPr lang="en-US" dirty="0" smtClean="0">
                <a:solidFill>
                  <a:schemeClr val="tx1"/>
                </a:solidFill>
              </a:rPr>
              <a:t>(ex: -computername across all cmdlets)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Native Support, Quick to Run, and More Customization 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Non-Isolated</a:t>
            </a:r>
          </a:p>
          <a:p>
            <a:endParaRPr lang="en-US" dirty="0" smtClean="0"/>
          </a:p>
          <a:p>
            <a:r>
              <a:rPr lang="en-US" dirty="0" smtClean="0"/>
              <a:t>Automate </a:t>
            </a:r>
            <a:r>
              <a:rPr lang="en-US" dirty="0"/>
              <a:t>a huge </a:t>
            </a:r>
            <a:r>
              <a:rPr lang="en-US" dirty="0" smtClean="0"/>
              <a:t>number </a:t>
            </a:r>
            <a:r>
              <a:rPr lang="en-US" dirty="0"/>
              <a:t>of common </a:t>
            </a:r>
            <a:r>
              <a:rPr lang="en-US" dirty="0" smtClean="0"/>
              <a:t>tasks with built in commands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Because </a:t>
            </a:r>
            <a:r>
              <a:rPr lang="en-US" dirty="0"/>
              <a:t>it is a critical </a:t>
            </a:r>
            <a:r>
              <a:rPr lang="en-US" dirty="0" smtClean="0"/>
              <a:t>skill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9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X86 or X64?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572000"/>
          </a:xfrm>
        </p:spPr>
        <p:txBody>
          <a:bodyPr/>
          <a:lstStyle/>
          <a:p>
            <a:r>
              <a:rPr lang="en-US" dirty="0" smtClean="0"/>
              <a:t>If you are running a 64-bit OS, you actually have four PowerShell options: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Whenever possible, run the X64 version. Large scripts that run synchronous will get a great performance boost. You will also have less issues running between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1121" y="2672722"/>
            <a:ext cx="3816879" cy="2864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41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Console vs. 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PowerShell comes in two versions: Console and Integrated Scripting Environment (ISE)</a:t>
            </a:r>
          </a:p>
          <a:p>
            <a:endParaRPr lang="en-US" dirty="0" smtClean="0"/>
          </a:p>
          <a:p>
            <a:r>
              <a:rPr lang="en-US" dirty="0" smtClean="0"/>
              <a:t>Console is very </a:t>
            </a:r>
            <a:r>
              <a:rPr lang="en-US" dirty="0" smtClean="0">
                <a:solidFill>
                  <a:srgbClr val="00B050"/>
                </a:solidFill>
              </a:rPr>
              <a:t>similar to the Command Prompt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B050"/>
                </a:solidFill>
              </a:rPr>
              <a:t>very fast</a:t>
            </a:r>
            <a:r>
              <a:rPr lang="en-US" dirty="0" smtClean="0"/>
              <a:t>, and runs on any modern Microsoft OS (</a:t>
            </a:r>
            <a:r>
              <a:rPr lang="en-US" dirty="0" smtClean="0">
                <a:solidFill>
                  <a:srgbClr val="00B050"/>
                </a:solidFill>
              </a:rPr>
              <a:t>including Server Core</a:t>
            </a:r>
            <a:r>
              <a:rPr lang="en-US" dirty="0" smtClean="0"/>
              <a:t>).</a:t>
            </a:r>
            <a:endParaRPr lang="en-US" dirty="0"/>
          </a:p>
          <a:p>
            <a:r>
              <a:rPr lang="en-US" dirty="0" smtClean="0"/>
              <a:t>Console is about as </a:t>
            </a:r>
            <a:r>
              <a:rPr lang="en-US" dirty="0" smtClean="0">
                <a:solidFill>
                  <a:srgbClr val="FF0000"/>
                </a:solidFill>
              </a:rPr>
              <a:t>user friendly as the Command Prompt</a:t>
            </a:r>
            <a:r>
              <a:rPr lang="en-US" dirty="0" smtClean="0"/>
              <a:t> and has </a:t>
            </a:r>
            <a:r>
              <a:rPr lang="en-US" dirty="0" smtClean="0">
                <a:solidFill>
                  <a:srgbClr val="FF0000"/>
                </a:solidFill>
              </a:rPr>
              <a:t>nonstandard hotkeys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ISE has a combination of a </a:t>
            </a:r>
            <a:r>
              <a:rPr lang="en-US" dirty="0" smtClean="0">
                <a:solidFill>
                  <a:srgbClr val="00B050"/>
                </a:solidFill>
              </a:rPr>
              <a:t>scripting pane and command window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ISE is </a:t>
            </a:r>
            <a:r>
              <a:rPr lang="en-US" dirty="0" smtClean="0">
                <a:solidFill>
                  <a:srgbClr val="00B050"/>
                </a:solidFill>
              </a:rPr>
              <a:t>user friendly and scalable </a:t>
            </a:r>
            <a:r>
              <a:rPr lang="en-US" dirty="0" smtClean="0">
                <a:solidFill>
                  <a:schemeClr val="tx1"/>
                </a:solidFill>
              </a:rPr>
              <a:t>for novices and experts but </a:t>
            </a:r>
            <a:r>
              <a:rPr lang="en-US" dirty="0" smtClean="0">
                <a:solidFill>
                  <a:srgbClr val="FF0000"/>
                </a:solidFill>
              </a:rPr>
              <a:t>can’t run on Server Core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52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PowerShell Console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786810" y="2638061"/>
            <a:ext cx="9068569" cy="269733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86810" y="1905000"/>
            <a:ext cx="5226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 ahead and open the </a:t>
            </a:r>
            <a:r>
              <a:rPr lang="en-US" dirty="0" err="1" smtClean="0"/>
              <a:t>Powershell</a:t>
            </a:r>
            <a:r>
              <a:rPr lang="en-US" dirty="0" smtClean="0"/>
              <a:t> Console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69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PowerShell ISE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728661" y="2192866"/>
            <a:ext cx="10283060" cy="441113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592925" y="3432201"/>
            <a:ext cx="163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Script Editor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75933" y="5672667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Command Window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47612" y="3062869"/>
            <a:ext cx="2444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Command Explorer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88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8959</TotalTime>
  <Words>1129</Words>
  <Application>Microsoft Office PowerPoint</Application>
  <PresentationFormat>Widescreen</PresentationFormat>
  <Paragraphs>189</Paragraphs>
  <Slides>22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Century Gothic</vt:lpstr>
      <vt:lpstr>Wingdings 3</vt:lpstr>
      <vt:lpstr>Wisp</vt:lpstr>
      <vt:lpstr>PowerShell 3.0</vt:lpstr>
      <vt:lpstr>Introduction</vt:lpstr>
      <vt:lpstr>What is PowerShell?</vt:lpstr>
      <vt:lpstr>CMD vs. Scripts</vt:lpstr>
      <vt:lpstr>Why Learn PowerShell?</vt:lpstr>
      <vt:lpstr>X86 or X64?</vt:lpstr>
      <vt:lpstr>Console vs. ISE</vt:lpstr>
      <vt:lpstr>PowerShell Console</vt:lpstr>
      <vt:lpstr>PowerShell ISE</vt:lpstr>
      <vt:lpstr>PowerShell Versions</vt:lpstr>
      <vt:lpstr>Command(lets)</vt:lpstr>
      <vt:lpstr>Aliases</vt:lpstr>
      <vt:lpstr>Creating an Alias</vt:lpstr>
      <vt:lpstr>Help!</vt:lpstr>
      <vt:lpstr>More Help!</vt:lpstr>
      <vt:lpstr>New Help!</vt:lpstr>
      <vt:lpstr>Piping  Allows you to take individual commands  and combine their functions.  Extremely powerful by breaking up command bubbles!  The pipe character (|) is shift + backslash (\) </vt:lpstr>
      <vt:lpstr>What can I pipe and what can I see?</vt:lpstr>
      <vt:lpstr>What can I pipe and what can I see?</vt:lpstr>
      <vt:lpstr>What can I pipe and what can I see?</vt:lpstr>
      <vt:lpstr>Going Further</vt:lpstr>
      <vt:lpstr>Your Goals</vt:lpstr>
    </vt:vector>
  </TitlesOfParts>
  <Company>GCBE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PowerShell 3.0</dc:title>
  <dc:creator>Joseph Moody</dc:creator>
  <cp:lastModifiedBy>Joseph Moody</cp:lastModifiedBy>
  <cp:revision>48</cp:revision>
  <dcterms:created xsi:type="dcterms:W3CDTF">2013-03-30T13:26:19Z</dcterms:created>
  <dcterms:modified xsi:type="dcterms:W3CDTF">2013-04-12T18:53:42Z</dcterms:modified>
</cp:coreProperties>
</file>